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23"/>
  </p:notesMasterIdLst>
  <p:sldIdLst>
    <p:sldId id="256" r:id="rId5"/>
    <p:sldId id="396" r:id="rId6"/>
    <p:sldId id="397" r:id="rId7"/>
    <p:sldId id="367" r:id="rId8"/>
    <p:sldId id="385" r:id="rId9"/>
    <p:sldId id="398" r:id="rId10"/>
    <p:sldId id="399" r:id="rId11"/>
    <p:sldId id="400" r:id="rId12"/>
    <p:sldId id="401" r:id="rId13"/>
    <p:sldId id="357" r:id="rId14"/>
    <p:sldId id="353" r:id="rId15"/>
    <p:sldId id="402" r:id="rId16"/>
    <p:sldId id="403" r:id="rId17"/>
    <p:sldId id="404" r:id="rId18"/>
    <p:sldId id="405" r:id="rId19"/>
    <p:sldId id="393" r:id="rId20"/>
    <p:sldId id="406" r:id="rId21"/>
    <p:sldId id="391" r:id="rId22"/>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76712" autoAdjust="0"/>
  </p:normalViewPr>
  <p:slideViewPr>
    <p:cSldViewPr snapToGrid="0">
      <p:cViewPr varScale="1">
        <p:scale>
          <a:sx n="64" d="100"/>
          <a:sy n="64" d="100"/>
        </p:scale>
        <p:origin x="1242"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nette Eatock" userId="6fc68036-96ff-4a0b-931b-1b4cbace447b" providerId="ADAL" clId="{76F2DF85-4AE1-4EB0-8749-BFDA18F3F464}"/>
    <pc:docChg chg="undo custSel addSld delSld modSld sldOrd">
      <pc:chgData name="Annette Eatock" userId="6fc68036-96ff-4a0b-931b-1b4cbace447b" providerId="ADAL" clId="{76F2DF85-4AE1-4EB0-8749-BFDA18F3F464}" dt="2026-04-29T13:14:18.515" v="1580" actId="1076"/>
      <pc:docMkLst>
        <pc:docMk/>
      </pc:docMkLst>
      <pc:sldChg chg="modSp mod">
        <pc:chgData name="Annette Eatock" userId="6fc68036-96ff-4a0b-931b-1b4cbace447b" providerId="ADAL" clId="{76F2DF85-4AE1-4EB0-8749-BFDA18F3F464}" dt="2026-04-27T13:49:02.062" v="1574" actId="20577"/>
        <pc:sldMkLst>
          <pc:docMk/>
          <pc:sldMk cId="1345466283" sldId="256"/>
        </pc:sldMkLst>
        <pc:spChg chg="mod">
          <ac:chgData name="Annette Eatock" userId="6fc68036-96ff-4a0b-931b-1b4cbace447b" providerId="ADAL" clId="{76F2DF85-4AE1-4EB0-8749-BFDA18F3F464}" dt="2026-04-27T13:49:02.062" v="1574" actId="20577"/>
          <ac:spMkLst>
            <pc:docMk/>
            <pc:sldMk cId="1345466283" sldId="256"/>
            <ac:spMk id="2" creationId="{00000000-0000-0000-0000-000000000000}"/>
          </ac:spMkLst>
        </pc:spChg>
      </pc:sldChg>
      <pc:sldChg chg="addSp delSp modSp mod delAnim modAnim modNotesTx">
        <pc:chgData name="Annette Eatock" userId="6fc68036-96ff-4a0b-931b-1b4cbace447b" providerId="ADAL" clId="{76F2DF85-4AE1-4EB0-8749-BFDA18F3F464}" dt="2026-04-09T09:06:41.966" v="1213" actId="20577"/>
        <pc:sldMkLst>
          <pc:docMk/>
          <pc:sldMk cId="50695199" sldId="353"/>
        </pc:sldMkLst>
      </pc:sldChg>
      <pc:sldChg chg="modSp mod">
        <pc:chgData name="Annette Eatock" userId="6fc68036-96ff-4a0b-931b-1b4cbace447b" providerId="ADAL" clId="{76F2DF85-4AE1-4EB0-8749-BFDA18F3F464}" dt="2026-04-09T09:14:02.871" v="1218" actId="20577"/>
        <pc:sldMkLst>
          <pc:docMk/>
          <pc:sldMk cId="1554076019" sldId="367"/>
        </pc:sldMkLst>
        <pc:spChg chg="mod">
          <ac:chgData name="Annette Eatock" userId="6fc68036-96ff-4a0b-931b-1b4cbace447b" providerId="ADAL" clId="{76F2DF85-4AE1-4EB0-8749-BFDA18F3F464}" dt="2026-04-09T09:14:02.871" v="1218" actId="20577"/>
          <ac:spMkLst>
            <pc:docMk/>
            <pc:sldMk cId="1554076019" sldId="367"/>
            <ac:spMk id="3" creationId="{02F144E4-CCCA-B98D-C3C9-C7BE49DA6B72}"/>
          </ac:spMkLst>
        </pc:spChg>
      </pc:sldChg>
      <pc:sldChg chg="addSp modSp mod modNotesTx">
        <pc:chgData name="Annette Eatock" userId="6fc68036-96ff-4a0b-931b-1b4cbace447b" providerId="ADAL" clId="{76F2DF85-4AE1-4EB0-8749-BFDA18F3F464}" dt="2026-04-09T09:07:09.849" v="1216" actId="20577"/>
        <pc:sldMkLst>
          <pc:docMk/>
          <pc:sldMk cId="1786984616" sldId="385"/>
        </pc:sldMkLst>
      </pc:sldChg>
      <pc:sldChg chg="modSp mod">
        <pc:chgData name="Annette Eatock" userId="6fc68036-96ff-4a0b-931b-1b4cbace447b" providerId="ADAL" clId="{76F2DF85-4AE1-4EB0-8749-BFDA18F3F464}" dt="2026-03-30T11:14:31.292" v="1211" actId="255"/>
        <pc:sldMkLst>
          <pc:docMk/>
          <pc:sldMk cId="2986926287" sldId="391"/>
        </pc:sldMkLst>
        <pc:spChg chg="mod">
          <ac:chgData name="Annette Eatock" userId="6fc68036-96ff-4a0b-931b-1b4cbace447b" providerId="ADAL" clId="{76F2DF85-4AE1-4EB0-8749-BFDA18F3F464}" dt="2026-03-30T11:14:31.292" v="1211" actId="255"/>
          <ac:spMkLst>
            <pc:docMk/>
            <pc:sldMk cId="2986926287" sldId="391"/>
            <ac:spMk id="7" creationId="{7F156E40-6CD6-F585-9F0B-CC32D98FAAAE}"/>
          </ac:spMkLst>
        </pc:spChg>
      </pc:sldChg>
      <pc:sldChg chg="modSp add del mod modNotesTx">
        <pc:chgData name="Annette Eatock" userId="6fc68036-96ff-4a0b-931b-1b4cbace447b" providerId="ADAL" clId="{76F2DF85-4AE1-4EB0-8749-BFDA18F3F464}" dt="2026-04-16T12:24:45.697" v="1566" actId="20577"/>
        <pc:sldMkLst>
          <pc:docMk/>
          <pc:sldMk cId="2104487190" sldId="393"/>
        </pc:sldMkLst>
        <pc:spChg chg="mod">
          <ac:chgData name="Annette Eatock" userId="6fc68036-96ff-4a0b-931b-1b4cbace447b" providerId="ADAL" clId="{76F2DF85-4AE1-4EB0-8749-BFDA18F3F464}" dt="2026-04-16T12:24:45.697" v="1566" actId="20577"/>
          <ac:spMkLst>
            <pc:docMk/>
            <pc:sldMk cId="2104487190" sldId="393"/>
            <ac:spMk id="7" creationId="{3E9C9122-587C-107B-105B-29B254AA2958}"/>
          </ac:spMkLst>
        </pc:spChg>
      </pc:sldChg>
      <pc:sldChg chg="addSp delSp modSp mod">
        <pc:chgData name="Annette Eatock" userId="6fc68036-96ff-4a0b-931b-1b4cbace447b" providerId="ADAL" clId="{76F2DF85-4AE1-4EB0-8749-BFDA18F3F464}" dt="2026-03-30T10:48:11.721" v="1029" actId="20577"/>
        <pc:sldMkLst>
          <pc:docMk/>
          <pc:sldMk cId="1055771619" sldId="396"/>
        </pc:sldMkLst>
        <pc:spChg chg="mod">
          <ac:chgData name="Annette Eatock" userId="6fc68036-96ff-4a0b-931b-1b4cbace447b" providerId="ADAL" clId="{76F2DF85-4AE1-4EB0-8749-BFDA18F3F464}" dt="2026-03-30T10:48:11.721" v="1029" actId="20577"/>
          <ac:spMkLst>
            <pc:docMk/>
            <pc:sldMk cId="1055771619" sldId="396"/>
            <ac:spMk id="8" creationId="{09C76A44-C9AD-33CD-0CEE-1B1C31FDC450}"/>
          </ac:spMkLst>
        </pc:spChg>
      </pc:sldChg>
      <pc:sldChg chg="addSp delSp modSp add mod">
        <pc:chgData name="Annette Eatock" userId="6fc68036-96ff-4a0b-931b-1b4cbace447b" providerId="ADAL" clId="{76F2DF85-4AE1-4EB0-8749-BFDA18F3F464}" dt="2026-03-30T10:49:16.148" v="1036" actId="20577"/>
        <pc:sldMkLst>
          <pc:docMk/>
          <pc:sldMk cId="2334637425" sldId="397"/>
        </pc:sldMkLst>
        <pc:spChg chg="add mod">
          <ac:chgData name="Annette Eatock" userId="6fc68036-96ff-4a0b-931b-1b4cbace447b" providerId="ADAL" clId="{76F2DF85-4AE1-4EB0-8749-BFDA18F3F464}" dt="2026-03-30T10:49:16.148" v="1036" actId="20577"/>
          <ac:spMkLst>
            <pc:docMk/>
            <pc:sldMk cId="2334637425" sldId="397"/>
            <ac:spMk id="5" creationId="{10FC5402-4146-50E5-049E-47DCB6465628}"/>
          </ac:spMkLst>
        </pc:spChg>
      </pc:sldChg>
      <pc:sldChg chg="addSp delSp modSp mod">
        <pc:chgData name="Annette Eatock" userId="6fc68036-96ff-4a0b-931b-1b4cbace447b" providerId="ADAL" clId="{76F2DF85-4AE1-4EB0-8749-BFDA18F3F464}" dt="2026-04-29T13:14:18.515" v="1580" actId="1076"/>
        <pc:sldMkLst>
          <pc:docMk/>
          <pc:sldMk cId="4149865407" sldId="401"/>
        </pc:sldMkLst>
        <pc:picChg chg="del">
          <ac:chgData name="Annette Eatock" userId="6fc68036-96ff-4a0b-931b-1b4cbace447b" providerId="ADAL" clId="{76F2DF85-4AE1-4EB0-8749-BFDA18F3F464}" dt="2026-04-29T13:10:24.428" v="1575" actId="478"/>
          <ac:picMkLst>
            <pc:docMk/>
            <pc:sldMk cId="4149865407" sldId="401"/>
            <ac:picMk id="3" creationId="{00000000-0000-0000-0000-000000000000}"/>
          </ac:picMkLst>
        </pc:picChg>
        <pc:picChg chg="add del mod">
          <ac:chgData name="Annette Eatock" userId="6fc68036-96ff-4a0b-931b-1b4cbace447b" providerId="ADAL" clId="{76F2DF85-4AE1-4EB0-8749-BFDA18F3F464}" dt="2026-04-29T13:11:42.509" v="1577" actId="931"/>
          <ac:picMkLst>
            <pc:docMk/>
            <pc:sldMk cId="4149865407" sldId="401"/>
            <ac:picMk id="5" creationId="{32E5DC67-328F-4BD5-8100-F9E6BA9AD6C4}"/>
          </ac:picMkLst>
        </pc:picChg>
        <pc:picChg chg="add mod">
          <ac:chgData name="Annette Eatock" userId="6fc68036-96ff-4a0b-931b-1b4cbace447b" providerId="ADAL" clId="{76F2DF85-4AE1-4EB0-8749-BFDA18F3F464}" dt="2026-04-29T13:14:18.515" v="1580" actId="1076"/>
          <ac:picMkLst>
            <pc:docMk/>
            <pc:sldMk cId="4149865407" sldId="401"/>
            <ac:picMk id="8" creationId="{ED6B2F41-5D75-51AE-ADB8-7F73CB2CB5DC}"/>
          </ac:picMkLst>
        </pc:picChg>
      </pc:sldChg>
      <pc:sldChg chg="modSp add mod ord">
        <pc:chgData name="Annette Eatock" userId="6fc68036-96ff-4a0b-931b-1b4cbace447b" providerId="ADAL" clId="{76F2DF85-4AE1-4EB0-8749-BFDA18F3F464}" dt="2026-04-16T12:24:26.695" v="1557" actId="20577"/>
        <pc:sldMkLst>
          <pc:docMk/>
          <pc:sldMk cId="1667157984" sldId="406"/>
        </pc:sldMkLst>
        <pc:spChg chg="mod">
          <ac:chgData name="Annette Eatock" userId="6fc68036-96ff-4a0b-931b-1b4cbace447b" providerId="ADAL" clId="{76F2DF85-4AE1-4EB0-8749-BFDA18F3F464}" dt="2026-04-16T12:24:26.695" v="1557" actId="20577"/>
          <ac:spMkLst>
            <pc:docMk/>
            <pc:sldMk cId="1667157984" sldId="406"/>
            <ac:spMk id="5" creationId="{52E91CA4-939F-903D-66DC-7726DE0C369A}"/>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34637077-770D-48D8-8E9C-9D4683CB3324}" type="datetimeFigureOut">
              <a:rPr lang="en-GB" smtClean="0"/>
              <a:t>29/04/26</a:t>
            </a:fld>
            <a:endParaRPr lang="en-GB"/>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D73E72A0-4889-4C7A-910A-30DAA3777439}" type="slidenum">
              <a:rPr lang="en-GB" smtClean="0"/>
              <a:t>‹#›</a:t>
            </a:fld>
            <a:endParaRPr lang="en-GB"/>
          </a:p>
        </p:txBody>
      </p:sp>
    </p:spTree>
    <p:extLst>
      <p:ext uri="{BB962C8B-B14F-4D97-AF65-F5344CB8AC3E}">
        <p14:creationId xmlns:p14="http://schemas.microsoft.com/office/powerpoint/2010/main" val="15242853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150 million tonnes equates to 22 million elephants</a:t>
            </a:r>
          </a:p>
          <a:p>
            <a:r>
              <a:rPr lang="en-GB" dirty="0"/>
              <a:t>22 million African elephants end to end would stretch 7 times Pole to Pole</a:t>
            </a:r>
          </a:p>
        </p:txBody>
      </p:sp>
      <p:sp>
        <p:nvSpPr>
          <p:cNvPr id="4" name="Slide Number Placeholder 3"/>
          <p:cNvSpPr>
            <a:spLocks noGrp="1"/>
          </p:cNvSpPr>
          <p:nvPr>
            <p:ph type="sldNum" sz="quarter" idx="5"/>
          </p:nvPr>
        </p:nvSpPr>
        <p:spPr/>
        <p:txBody>
          <a:bodyPr/>
          <a:lstStyle/>
          <a:p>
            <a:fld id="{D73E72A0-4889-4C7A-910A-30DAA3777439}" type="slidenum">
              <a:rPr lang="en-GB" smtClean="0"/>
              <a:t>4</a:t>
            </a:fld>
            <a:endParaRPr lang="en-GB"/>
          </a:p>
        </p:txBody>
      </p:sp>
    </p:spTree>
    <p:extLst>
      <p:ext uri="{BB962C8B-B14F-4D97-AF65-F5344CB8AC3E}">
        <p14:creationId xmlns:p14="http://schemas.microsoft.com/office/powerpoint/2010/main" val="11874466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https://www.youtube.com/watch?v=y9igNr-rtJs </a:t>
            </a:r>
          </a:p>
          <a:p>
            <a:r>
              <a:rPr lang="en-GB" dirty="0"/>
              <a:t>As we have seen the glove journey is more than just about cost savings for the practice. It includes---</a:t>
            </a:r>
            <a:endParaRPr lang="en-GB" b="1" dirty="0"/>
          </a:p>
          <a:p>
            <a:r>
              <a:rPr lang="en-GB" b="1" dirty="0"/>
              <a:t>Social and ethical employment practices </a:t>
            </a:r>
            <a:r>
              <a:rPr lang="en-GB" dirty="0"/>
              <a:t>throughout the whole supply chain from production, transport, distribution and supply. Many gloves are made in developing countries  where employees are vulnerable to abuse of labour rights and working conditions.</a:t>
            </a:r>
          </a:p>
          <a:p>
            <a:r>
              <a:rPr lang="en-GB" b="1" dirty="0"/>
              <a:t>Fossil fuel extraction-</a:t>
            </a:r>
            <a:r>
              <a:rPr lang="en-GB" b="0" dirty="0"/>
              <a:t>nitrile gloves originate from oil and are therefore a fossil fuel derivative.</a:t>
            </a:r>
          </a:p>
          <a:p>
            <a:r>
              <a:rPr lang="en-GB" b="1" dirty="0"/>
              <a:t>Use of natural resources-</a:t>
            </a:r>
            <a:r>
              <a:rPr lang="en-GB" b="0" dirty="0"/>
              <a:t> the manufacture of gloves is dependent on the use of large volumes of water which can result in local shortages for those living near factories.</a:t>
            </a:r>
          </a:p>
          <a:p>
            <a:r>
              <a:rPr lang="en-GB" b="1" dirty="0"/>
              <a:t>Pollution-</a:t>
            </a:r>
            <a:r>
              <a:rPr lang="en-GB" b="0" dirty="0"/>
              <a:t> chemicals used in glove production can contaminate local water courses and the environment.</a:t>
            </a:r>
          </a:p>
          <a:p>
            <a:r>
              <a:rPr lang="en-GB" b="1" dirty="0"/>
              <a:t>Lengthy transportation- </a:t>
            </a:r>
            <a:r>
              <a:rPr lang="en-GB" b="0" dirty="0"/>
              <a:t>transporting gloves from manufactures to their place of use requires significant use of transport such as boats air and road transportation, all of which have implications for use of fossil fuels and pollution.</a:t>
            </a:r>
            <a:endParaRPr lang="en-GB" b="1" dirty="0"/>
          </a:p>
        </p:txBody>
      </p:sp>
      <p:sp>
        <p:nvSpPr>
          <p:cNvPr id="4" name="Slide Number Placeholder 3"/>
          <p:cNvSpPr>
            <a:spLocks noGrp="1"/>
          </p:cNvSpPr>
          <p:nvPr>
            <p:ph type="sldNum" sz="quarter" idx="5"/>
          </p:nvPr>
        </p:nvSpPr>
        <p:spPr/>
        <p:txBody>
          <a:bodyPr/>
          <a:lstStyle/>
          <a:p>
            <a:fld id="{D73E72A0-4889-4C7A-910A-30DAA3777439}" type="slidenum">
              <a:rPr lang="en-GB" smtClean="0"/>
              <a:t>5</a:t>
            </a:fld>
            <a:endParaRPr lang="en-GB"/>
          </a:p>
        </p:txBody>
      </p:sp>
    </p:spTree>
    <p:extLst>
      <p:ext uri="{BB962C8B-B14F-4D97-AF65-F5344CB8AC3E}">
        <p14:creationId xmlns:p14="http://schemas.microsoft.com/office/powerpoint/2010/main" val="15118041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Staff feel protected—the wearing of gloves when not required </a:t>
            </a:r>
            <a:r>
              <a:rPr lang="en-GB" dirty="0" err="1"/>
              <a:t>ie</a:t>
            </a:r>
            <a:r>
              <a:rPr lang="en-GB" dirty="0"/>
              <a:t>, when there is no exposure to blood or body fluids is anticipated, will impact on efforts to reduce climate change, waste financial resources and undermine hand hygiene efforts to improve IPC practices. Self protection can be a key driver for use of gloves when not clinically indicated. We have forgotten the ability to trust our own skin, hands are waterproof. </a:t>
            </a:r>
            <a:r>
              <a:rPr lang="en-GB" sz="1800" dirty="0">
                <a:solidFill>
                  <a:srgbClr val="202A30"/>
                </a:solidFill>
                <a:effectLst/>
                <a:latin typeface="Roboto" panose="02000000000000000000" pitchFamily="2" charset="0"/>
                <a:ea typeface="Times New Roman" panose="02020603050405020304" pitchFamily="18" charset="0"/>
                <a:cs typeface="Times New Roman" panose="02020603050405020304" pitchFamily="18" charset="0"/>
              </a:rPr>
              <a:t>Post covid there is a fear of other organisms, Mpox, TB, etc, we have lost the ability to make own risk assessments, easier to just wear gloves. I will wear gloves just in case. For some new staff who trained during the Covid19 pandemic, this level of PPE and being wrapped in plastic is all they have known.</a:t>
            </a:r>
            <a:endParaRPr lang="en-GB" dirty="0"/>
          </a:p>
          <a:p>
            <a:r>
              <a:rPr lang="en-GB" dirty="0"/>
              <a:t>Patients' perceptions—patients observe practice and formulate their own views on compliance and appropriateness of what constitutes good practice. Tasks that make them feel uncomfortable do not necessarily align with recommendations for glove use. It is about re education of patients and staff perceptions in a post covid19 world.</a:t>
            </a:r>
          </a:p>
          <a:p>
            <a:endParaRPr lang="en-GB" dirty="0"/>
          </a:p>
        </p:txBody>
      </p:sp>
      <p:sp>
        <p:nvSpPr>
          <p:cNvPr id="4" name="Slide Number Placeholder 3"/>
          <p:cNvSpPr>
            <a:spLocks noGrp="1"/>
          </p:cNvSpPr>
          <p:nvPr>
            <p:ph type="sldNum" sz="quarter" idx="5"/>
          </p:nvPr>
        </p:nvSpPr>
        <p:spPr/>
        <p:txBody>
          <a:bodyPr/>
          <a:lstStyle/>
          <a:p>
            <a:fld id="{D73E72A0-4889-4C7A-910A-30DAA3777439}" type="slidenum">
              <a:rPr lang="en-GB" smtClean="0"/>
              <a:t>7</a:t>
            </a:fld>
            <a:endParaRPr lang="en-GB"/>
          </a:p>
        </p:txBody>
      </p:sp>
    </p:spTree>
    <p:extLst>
      <p:ext uri="{BB962C8B-B14F-4D97-AF65-F5344CB8AC3E}">
        <p14:creationId xmlns:p14="http://schemas.microsoft.com/office/powerpoint/2010/main" val="38522009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862549-62D0-B3CE-D20C-1C1C3B0FF0A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966A084-233E-D848-5C48-D84C62738FC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D1C4B11-1F9B-69BB-15A8-18DB24E4CCDE}"/>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5F5EE6BE-B903-68EF-BF83-2CCE59DC3878}"/>
              </a:ext>
            </a:extLst>
          </p:cNvPr>
          <p:cNvSpPr>
            <a:spLocks noGrp="1"/>
          </p:cNvSpPr>
          <p:nvPr>
            <p:ph type="sldNum" sz="quarter" idx="5"/>
          </p:nvPr>
        </p:nvSpPr>
        <p:spPr/>
        <p:txBody>
          <a:bodyPr/>
          <a:lstStyle/>
          <a:p>
            <a:fld id="{D73E72A0-4889-4C7A-910A-30DAA3777439}" type="slidenum">
              <a:rPr lang="en-GB" smtClean="0"/>
              <a:t>8</a:t>
            </a:fld>
            <a:endParaRPr lang="en-GB"/>
          </a:p>
        </p:txBody>
      </p:sp>
    </p:spTree>
    <p:extLst>
      <p:ext uri="{BB962C8B-B14F-4D97-AF65-F5344CB8AC3E}">
        <p14:creationId xmlns:p14="http://schemas.microsoft.com/office/powerpoint/2010/main" val="15469588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5C6882-136E-13E8-FF19-459B35722F7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BFCF093-50BA-A845-61FC-70473B77AF9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71EA086-B73B-3EB7-5581-5E9DBAA04DDF}"/>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236127E8-41EE-ECA5-6220-2DCC06026927}"/>
              </a:ext>
            </a:extLst>
          </p:cNvPr>
          <p:cNvSpPr>
            <a:spLocks noGrp="1"/>
          </p:cNvSpPr>
          <p:nvPr>
            <p:ph type="sldNum" sz="quarter" idx="5"/>
          </p:nvPr>
        </p:nvSpPr>
        <p:spPr/>
        <p:txBody>
          <a:bodyPr/>
          <a:lstStyle/>
          <a:p>
            <a:fld id="{D73E72A0-4889-4C7A-910A-30DAA3777439}" type="slidenum">
              <a:rPr lang="en-GB" smtClean="0"/>
              <a:t>9</a:t>
            </a:fld>
            <a:endParaRPr lang="en-GB"/>
          </a:p>
        </p:txBody>
      </p:sp>
    </p:spTree>
    <p:extLst>
      <p:ext uri="{BB962C8B-B14F-4D97-AF65-F5344CB8AC3E}">
        <p14:creationId xmlns:p14="http://schemas.microsoft.com/office/powerpoint/2010/main" val="7757156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73E72A0-4889-4C7A-910A-30DAA3777439}" type="slidenum">
              <a:rPr lang="en-GB" smtClean="0"/>
              <a:t>10</a:t>
            </a:fld>
            <a:endParaRPr lang="en-GB"/>
          </a:p>
        </p:txBody>
      </p:sp>
    </p:spTree>
    <p:extLst>
      <p:ext uri="{BB962C8B-B14F-4D97-AF65-F5344CB8AC3E}">
        <p14:creationId xmlns:p14="http://schemas.microsoft.com/office/powerpoint/2010/main" val="33101849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https://www.youtube.com/watch?v=2TRAVbNqE4E</a:t>
            </a:r>
          </a:p>
          <a:p>
            <a:endParaRPr lang="en-GB" dirty="0"/>
          </a:p>
        </p:txBody>
      </p:sp>
      <p:sp>
        <p:nvSpPr>
          <p:cNvPr id="4" name="Slide Number Placeholder 3"/>
          <p:cNvSpPr>
            <a:spLocks noGrp="1"/>
          </p:cNvSpPr>
          <p:nvPr>
            <p:ph type="sldNum" sz="quarter" idx="5"/>
          </p:nvPr>
        </p:nvSpPr>
        <p:spPr/>
        <p:txBody>
          <a:bodyPr/>
          <a:lstStyle/>
          <a:p>
            <a:fld id="{D73E72A0-4889-4C7A-910A-30DAA3777439}" type="slidenum">
              <a:rPr lang="en-GB" smtClean="0"/>
              <a:t>11</a:t>
            </a:fld>
            <a:endParaRPr lang="en-GB"/>
          </a:p>
        </p:txBody>
      </p:sp>
    </p:spTree>
    <p:extLst>
      <p:ext uri="{BB962C8B-B14F-4D97-AF65-F5344CB8AC3E}">
        <p14:creationId xmlns:p14="http://schemas.microsoft.com/office/powerpoint/2010/main" val="22954477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13DBC6-F20E-107A-FA83-59EEC778624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DE9E90E-9C20-12BF-9A9F-8FA43C40150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447ADAF-82EC-EE83-5CD4-2A2345FBADAD}"/>
              </a:ext>
            </a:extLst>
          </p:cNvPr>
          <p:cNvSpPr>
            <a:spLocks noGrp="1"/>
          </p:cNvSpPr>
          <p:nvPr>
            <p:ph type="body" idx="1"/>
          </p:nvPr>
        </p:nvSpPr>
        <p:spPr/>
        <p:txBody>
          <a:bodyPr/>
          <a:lstStyle/>
          <a:p>
            <a:r>
              <a:rPr lang="en-GB" dirty="0"/>
              <a:t>Staff feel protected—the wearing of gloves when not required </a:t>
            </a:r>
            <a:r>
              <a:rPr lang="en-GB" dirty="0" err="1"/>
              <a:t>ie</a:t>
            </a:r>
            <a:r>
              <a:rPr lang="en-GB" dirty="0"/>
              <a:t>, when there is no exposure to blood or body fluids is anticipated, will impact on efforts to reduce climate change, waste financial resources and undermine hand hygiene efforts to improve IPC practices. Self protection can be a key driver for use of gloves when not clinically indicated. We have forgotten the ability to trust our own skin, hands are waterproof. </a:t>
            </a:r>
            <a:r>
              <a:rPr lang="en-GB" sz="1800" dirty="0">
                <a:solidFill>
                  <a:srgbClr val="202A30"/>
                </a:solidFill>
                <a:effectLst/>
                <a:latin typeface="Roboto" panose="02000000000000000000" pitchFamily="2" charset="0"/>
                <a:ea typeface="Times New Roman" panose="02020603050405020304" pitchFamily="18" charset="0"/>
                <a:cs typeface="Times New Roman" panose="02020603050405020304" pitchFamily="18" charset="0"/>
              </a:rPr>
              <a:t>Post covid there is a fear of other organisms, Mpox, TB, etc, we have lost the ability to make own risk assessments, easier to just wear gloves. I will wear gloves just in case. For some new staff who trained during the Covid19 pandemic, this level of PPE and being wrapped in plastic is all they have known.</a:t>
            </a:r>
            <a:endParaRPr lang="en-GB" dirty="0"/>
          </a:p>
          <a:p>
            <a:r>
              <a:rPr lang="en-GB" dirty="0"/>
              <a:t>Patients' perceptions—patients observe practice and formulate their own views on compliance and appropriateness of what constitutes good practice. Tasks that make them feel uncomfortable do not necessarily align with recommendations for glove use. It is about re education of patients and staff perceptions in a post covid19 world.</a:t>
            </a:r>
          </a:p>
          <a:p>
            <a:endParaRPr lang="en-GB" dirty="0"/>
          </a:p>
        </p:txBody>
      </p:sp>
      <p:sp>
        <p:nvSpPr>
          <p:cNvPr id="4" name="Slide Number Placeholder 3">
            <a:extLst>
              <a:ext uri="{FF2B5EF4-FFF2-40B4-BE49-F238E27FC236}">
                <a16:creationId xmlns:a16="http://schemas.microsoft.com/office/drawing/2014/main" id="{30DCD691-631E-9C38-BA37-3D01858BD913}"/>
              </a:ext>
            </a:extLst>
          </p:cNvPr>
          <p:cNvSpPr>
            <a:spLocks noGrp="1"/>
          </p:cNvSpPr>
          <p:nvPr>
            <p:ph type="sldNum" sz="quarter" idx="5"/>
          </p:nvPr>
        </p:nvSpPr>
        <p:spPr/>
        <p:txBody>
          <a:bodyPr/>
          <a:lstStyle/>
          <a:p>
            <a:fld id="{D73E72A0-4889-4C7A-910A-30DAA3777439}" type="slidenum">
              <a:rPr lang="en-GB" smtClean="0"/>
              <a:t>12</a:t>
            </a:fld>
            <a:endParaRPr lang="en-GB"/>
          </a:p>
        </p:txBody>
      </p:sp>
    </p:spTree>
    <p:extLst>
      <p:ext uri="{BB962C8B-B14F-4D97-AF65-F5344CB8AC3E}">
        <p14:creationId xmlns:p14="http://schemas.microsoft.com/office/powerpoint/2010/main" val="26819821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A076F8-9C13-2DB1-5F48-A05C6F07E15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5234B7A-E6A0-1F1A-DFE9-8EF275D9EF2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E73262B-C2D5-4A9D-D288-D1A4C258BD4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We are not saying gloves should never be worn, because there are clinical and non clinical interventions that still require gloves to be worn. But, we need to look at our own glove wearing and question why am I wearing them, is it required for the task or is it that I feel safer wearing them. </a:t>
            </a:r>
          </a:p>
          <a:p>
            <a:endParaRPr lang="en-GB" dirty="0"/>
          </a:p>
        </p:txBody>
      </p:sp>
      <p:sp>
        <p:nvSpPr>
          <p:cNvPr id="4" name="Slide Number Placeholder 3">
            <a:extLst>
              <a:ext uri="{FF2B5EF4-FFF2-40B4-BE49-F238E27FC236}">
                <a16:creationId xmlns:a16="http://schemas.microsoft.com/office/drawing/2014/main" id="{3BED76EE-75B6-BC8E-77E2-2C775A5386F7}"/>
              </a:ext>
            </a:extLst>
          </p:cNvPr>
          <p:cNvSpPr>
            <a:spLocks noGrp="1"/>
          </p:cNvSpPr>
          <p:nvPr>
            <p:ph type="sldNum" sz="quarter" idx="5"/>
          </p:nvPr>
        </p:nvSpPr>
        <p:spPr/>
        <p:txBody>
          <a:bodyPr/>
          <a:lstStyle/>
          <a:p>
            <a:fld id="{D73E72A0-4889-4C7A-910A-30DAA3777439}" type="slidenum">
              <a:rPr lang="en-GB" smtClean="0"/>
              <a:t>13</a:t>
            </a:fld>
            <a:endParaRPr lang="en-GB"/>
          </a:p>
        </p:txBody>
      </p:sp>
    </p:spTree>
    <p:extLst>
      <p:ext uri="{BB962C8B-B14F-4D97-AF65-F5344CB8AC3E}">
        <p14:creationId xmlns:p14="http://schemas.microsoft.com/office/powerpoint/2010/main" val="29857746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9F5306-525B-B74F-0AE7-F17382400C3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946DFFB-67D5-CA2A-7295-A81F3E91C1F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AE89057-1F01-F011-7956-25703699A74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See Harrogate Policy 13 for glove selection</a:t>
            </a:r>
          </a:p>
          <a:p>
            <a:endParaRPr lang="en-GB" dirty="0"/>
          </a:p>
        </p:txBody>
      </p:sp>
      <p:sp>
        <p:nvSpPr>
          <p:cNvPr id="4" name="Slide Number Placeholder 3">
            <a:extLst>
              <a:ext uri="{FF2B5EF4-FFF2-40B4-BE49-F238E27FC236}">
                <a16:creationId xmlns:a16="http://schemas.microsoft.com/office/drawing/2014/main" id="{2CA86DF6-DF1D-3519-4CA4-E3ACAEBDA99D}"/>
              </a:ext>
            </a:extLst>
          </p:cNvPr>
          <p:cNvSpPr>
            <a:spLocks noGrp="1"/>
          </p:cNvSpPr>
          <p:nvPr>
            <p:ph type="sldNum" sz="quarter" idx="5"/>
          </p:nvPr>
        </p:nvSpPr>
        <p:spPr/>
        <p:txBody>
          <a:bodyPr/>
          <a:lstStyle/>
          <a:p>
            <a:fld id="{D73E72A0-4889-4C7A-910A-30DAA3777439}" type="slidenum">
              <a:rPr lang="en-GB" smtClean="0"/>
              <a:t>14</a:t>
            </a:fld>
            <a:endParaRPr lang="en-GB"/>
          </a:p>
        </p:txBody>
      </p:sp>
    </p:spTree>
    <p:extLst>
      <p:ext uri="{BB962C8B-B14F-4D97-AF65-F5344CB8AC3E}">
        <p14:creationId xmlns:p14="http://schemas.microsoft.com/office/powerpoint/2010/main" val="2913230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5C7A6A-A206-D2FC-2036-C4648333903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8817287-96F4-06E3-4B4A-D587213E8B1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2E601A5-BE77-E963-740E-6BDA69A002C5}"/>
              </a:ext>
            </a:extLst>
          </p:cNvPr>
          <p:cNvSpPr>
            <a:spLocks noGrp="1"/>
          </p:cNvSpPr>
          <p:nvPr>
            <p:ph type="body" idx="1"/>
          </p:nvPr>
        </p:nvSpPr>
        <p:spPr/>
        <p:txBody>
          <a:bodyPr/>
          <a:lstStyle/>
          <a:p>
            <a:r>
              <a:rPr lang="en-GB" b="0" i="0" dirty="0">
                <a:solidFill>
                  <a:srgbClr val="040C28"/>
                </a:solidFill>
                <a:effectLst/>
                <a:latin typeface="Google Sans"/>
              </a:rPr>
              <a:t>Gloves are not necessary when giving routine injections as long as hand contact with blood or other potentially infectious material is not anticipated</a:t>
            </a:r>
            <a:r>
              <a:rPr lang="en-GB" b="0" i="0" dirty="0">
                <a:solidFill>
                  <a:srgbClr val="4D5156"/>
                </a:solidFill>
                <a:effectLst/>
                <a:latin typeface="Google Sans"/>
              </a:rPr>
              <a:t>. </a:t>
            </a:r>
          </a:p>
          <a:p>
            <a:r>
              <a:rPr lang="en-GB" b="0" i="0" dirty="0">
                <a:solidFill>
                  <a:srgbClr val="4D5156"/>
                </a:solidFill>
                <a:effectLst/>
                <a:latin typeface="Google Sans"/>
              </a:rPr>
              <a:t>If bleeding is anticipated and the employee is required to clean the site following injection, then gloves must be worn.</a:t>
            </a:r>
            <a:endParaRPr lang="en-GB" dirty="0"/>
          </a:p>
          <a:p>
            <a:endParaRPr lang="en-GB" dirty="0"/>
          </a:p>
        </p:txBody>
      </p:sp>
      <p:sp>
        <p:nvSpPr>
          <p:cNvPr id="4" name="Slide Number Placeholder 3">
            <a:extLst>
              <a:ext uri="{FF2B5EF4-FFF2-40B4-BE49-F238E27FC236}">
                <a16:creationId xmlns:a16="http://schemas.microsoft.com/office/drawing/2014/main" id="{CECE3401-E68F-9039-C3DA-4815F717A3FD}"/>
              </a:ext>
            </a:extLst>
          </p:cNvPr>
          <p:cNvSpPr>
            <a:spLocks noGrp="1"/>
          </p:cNvSpPr>
          <p:nvPr>
            <p:ph type="sldNum" sz="quarter" idx="5"/>
          </p:nvPr>
        </p:nvSpPr>
        <p:spPr/>
        <p:txBody>
          <a:bodyPr/>
          <a:lstStyle/>
          <a:p>
            <a:fld id="{D73E72A0-4889-4C7A-910A-30DAA3777439}" type="slidenum">
              <a:rPr lang="en-GB" smtClean="0"/>
              <a:t>15</a:t>
            </a:fld>
            <a:endParaRPr lang="en-GB"/>
          </a:p>
        </p:txBody>
      </p:sp>
    </p:spTree>
    <p:extLst>
      <p:ext uri="{BB962C8B-B14F-4D97-AF65-F5344CB8AC3E}">
        <p14:creationId xmlns:p14="http://schemas.microsoft.com/office/powerpoint/2010/main" val="20330362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Calculations based on £6.20 for a box of 100 of non-sterile gloves. Note – sterile gloves cost approx. £26 for a box of 50 pairs.</a:t>
            </a:r>
          </a:p>
          <a:p>
            <a:r>
              <a:rPr lang="en-GB" dirty="0"/>
              <a:t>Small changes will make a big difference; the savings are from only reducing glove use by 5 pairs of gloves. If everyone in your Practice reduced glove use by 5 pairs a day, the cost and waste generated will start to snowball. Gloves are no longer free from the online NHS PPE Portal, its back to pre pandemic status with your own Practice having to buy gloves. We can all make a difference however small to your overall Practice purchase costs and waste generated.  </a:t>
            </a:r>
          </a:p>
        </p:txBody>
      </p:sp>
      <p:sp>
        <p:nvSpPr>
          <p:cNvPr id="4" name="Slide Number Placeholder 3"/>
          <p:cNvSpPr>
            <a:spLocks noGrp="1"/>
          </p:cNvSpPr>
          <p:nvPr>
            <p:ph type="sldNum" sz="quarter" idx="5"/>
          </p:nvPr>
        </p:nvSpPr>
        <p:spPr/>
        <p:txBody>
          <a:bodyPr/>
          <a:lstStyle/>
          <a:p>
            <a:fld id="{D73E72A0-4889-4C7A-910A-30DAA3777439}" type="slidenum">
              <a:rPr lang="en-GB" smtClean="0"/>
              <a:t>16</a:t>
            </a:fld>
            <a:endParaRPr lang="en-GB"/>
          </a:p>
        </p:txBody>
      </p:sp>
    </p:spTree>
    <p:extLst>
      <p:ext uri="{BB962C8B-B14F-4D97-AF65-F5344CB8AC3E}">
        <p14:creationId xmlns:p14="http://schemas.microsoft.com/office/powerpoint/2010/main" val="401965762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CA6EBF-804B-A494-5D00-2C579D71702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347CCC1-287F-E617-43B1-8B9995D514A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4EF64E0-CE1B-D3CA-6949-6C38ACF3FC6A}"/>
              </a:ext>
            </a:extLst>
          </p:cNvPr>
          <p:cNvSpPr>
            <a:spLocks noGrp="1"/>
          </p:cNvSpPr>
          <p:nvPr>
            <p:ph type="body" idx="1"/>
          </p:nvPr>
        </p:nvSpPr>
        <p:spPr/>
        <p:txBody>
          <a:bodyPr/>
          <a:lstStyle/>
          <a:p>
            <a:r>
              <a:rPr lang="en-GB" b="0" i="0" dirty="0">
                <a:solidFill>
                  <a:srgbClr val="040C28"/>
                </a:solidFill>
                <a:effectLst/>
                <a:latin typeface="Google Sans"/>
              </a:rPr>
              <a:t>Gloves are not necessary when giving routine injections as long as hand contact with blood or other potentially infectious material is not anticipated</a:t>
            </a:r>
            <a:r>
              <a:rPr lang="en-GB" b="0" i="0" dirty="0">
                <a:solidFill>
                  <a:srgbClr val="4D5156"/>
                </a:solidFill>
                <a:effectLst/>
                <a:latin typeface="Google Sans"/>
              </a:rPr>
              <a:t>. </a:t>
            </a:r>
          </a:p>
          <a:p>
            <a:r>
              <a:rPr lang="en-GB" b="0" i="0" dirty="0">
                <a:solidFill>
                  <a:srgbClr val="4D5156"/>
                </a:solidFill>
                <a:effectLst/>
                <a:latin typeface="Google Sans"/>
              </a:rPr>
              <a:t>If bleeding is anticipated and the employee is required to clean the site following injection, then gloves must be worn.</a:t>
            </a:r>
            <a:endParaRPr lang="en-GB" dirty="0"/>
          </a:p>
          <a:p>
            <a:endParaRPr lang="en-GB" dirty="0"/>
          </a:p>
        </p:txBody>
      </p:sp>
      <p:sp>
        <p:nvSpPr>
          <p:cNvPr id="4" name="Slide Number Placeholder 3">
            <a:extLst>
              <a:ext uri="{FF2B5EF4-FFF2-40B4-BE49-F238E27FC236}">
                <a16:creationId xmlns:a16="http://schemas.microsoft.com/office/drawing/2014/main" id="{02A7109B-E484-3757-1C69-F700754726B8}"/>
              </a:ext>
            </a:extLst>
          </p:cNvPr>
          <p:cNvSpPr>
            <a:spLocks noGrp="1"/>
          </p:cNvSpPr>
          <p:nvPr>
            <p:ph type="sldNum" sz="quarter" idx="5"/>
          </p:nvPr>
        </p:nvSpPr>
        <p:spPr/>
        <p:txBody>
          <a:bodyPr/>
          <a:lstStyle/>
          <a:p>
            <a:fld id="{D73E72A0-4889-4C7A-910A-30DAA3777439}" type="slidenum">
              <a:rPr lang="en-GB" smtClean="0"/>
              <a:t>17</a:t>
            </a:fld>
            <a:endParaRPr lang="en-GB"/>
          </a:p>
        </p:txBody>
      </p:sp>
    </p:spTree>
    <p:extLst>
      <p:ext uri="{BB962C8B-B14F-4D97-AF65-F5344CB8AC3E}">
        <p14:creationId xmlns:p14="http://schemas.microsoft.com/office/powerpoint/2010/main" val="413411408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911432"/>
            <a:ext cx="9144000" cy="2387600"/>
          </a:xfrm>
        </p:spPr>
        <p:txBody>
          <a:bodyPr anchor="b"/>
          <a:lstStyle>
            <a:lvl1pPr algn="ctr">
              <a:defRPr sz="6000"/>
            </a:lvl1pPr>
          </a:lstStyle>
          <a:p>
            <a:r>
              <a:rPr lang="en-US"/>
              <a:t>Click to edit Master title style</a:t>
            </a:r>
            <a:endParaRPr lang="en-GB" dirty="0"/>
          </a:p>
        </p:txBody>
      </p:sp>
      <p:sp>
        <p:nvSpPr>
          <p:cNvPr id="3" name="Subtitle 2"/>
          <p:cNvSpPr>
            <a:spLocks noGrp="1"/>
          </p:cNvSpPr>
          <p:nvPr>
            <p:ph type="subTitle" idx="1"/>
          </p:nvPr>
        </p:nvSpPr>
        <p:spPr>
          <a:xfrm>
            <a:off x="1524000" y="4498199"/>
            <a:ext cx="9144000" cy="144002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dirty="0"/>
          </a:p>
        </p:txBody>
      </p:sp>
      <p:pic>
        <p:nvPicPr>
          <p:cNvPr id="12" name="Picture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773838" y="184089"/>
            <a:ext cx="3229620" cy="1544600"/>
          </a:xfrm>
          <a:prstGeom prst="rect">
            <a:avLst/>
          </a:prstGeom>
        </p:spPr>
      </p:pic>
    </p:spTree>
    <p:extLst>
      <p:ext uri="{BB962C8B-B14F-4D97-AF65-F5344CB8AC3E}">
        <p14:creationId xmlns:p14="http://schemas.microsoft.com/office/powerpoint/2010/main" val="16904742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8443831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4"/>
            <a:ext cx="10515600" cy="1359516"/>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Tree>
    <p:extLst>
      <p:ext uri="{BB962C8B-B14F-4D97-AF65-F5344CB8AC3E}">
        <p14:creationId xmlns:p14="http://schemas.microsoft.com/office/powerpoint/2010/main" val="16236628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09108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09108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0953244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4008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4008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304844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31287339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591404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1750979"/>
            <a:ext cx="5186497" cy="411007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Tree>
    <p:extLst>
      <p:ext uri="{BB962C8B-B14F-4D97-AF65-F5344CB8AC3E}">
        <p14:creationId xmlns:p14="http://schemas.microsoft.com/office/powerpoint/2010/main" val="4459234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Tree>
    <p:extLst>
      <p:ext uri="{BB962C8B-B14F-4D97-AF65-F5344CB8AC3E}">
        <p14:creationId xmlns:p14="http://schemas.microsoft.com/office/powerpoint/2010/main" val="3292218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0459609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solidFill>
          <a:schemeClr val="bg1"/>
        </a:solidFill>
        <a:effectLst/>
      </p:bgPr>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29172" y="365125"/>
            <a:ext cx="2628900" cy="5573096"/>
          </a:xfrm>
        </p:spPr>
        <p:txBody>
          <a:bodyPr vert="eaVert"/>
          <a:lstStyle/>
          <a:p>
            <a:r>
              <a:rPr lang="en-US"/>
              <a:t>Click to edit Master title style</a:t>
            </a:r>
            <a:endParaRPr lang="en-GB" dirty="0"/>
          </a:p>
        </p:txBody>
      </p:sp>
      <p:sp>
        <p:nvSpPr>
          <p:cNvPr id="3" name="Vertical Text Placeholder 2"/>
          <p:cNvSpPr>
            <a:spLocks noGrp="1"/>
          </p:cNvSpPr>
          <p:nvPr>
            <p:ph type="body" orient="vert" idx="1"/>
          </p:nvPr>
        </p:nvSpPr>
        <p:spPr>
          <a:xfrm>
            <a:off x="838200" y="365125"/>
            <a:ext cx="5358319" cy="5573096"/>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88306730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ustom Layou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34151943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49F62E-E38A-817D-9FF4-7AC243A7170C}"/>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844F4401-E64C-065D-0E9A-E3566F3E0FC7}"/>
              </a:ext>
            </a:extLst>
          </p:cNvPr>
          <p:cNvSpPr>
            <a:spLocks noGrp="1"/>
          </p:cNvSpPr>
          <p:nvPr>
            <p:ph idx="1"/>
          </p:nvPr>
        </p:nvSpPr>
        <p:spPr>
          <a:xfrm>
            <a:off x="838200" y="1825625"/>
            <a:ext cx="6760029"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842C0959-4E52-B523-0186-AE53AD44F84F}"/>
              </a:ext>
            </a:extLst>
          </p:cNvPr>
          <p:cNvSpPr>
            <a:spLocks noGrp="1"/>
          </p:cNvSpPr>
          <p:nvPr>
            <p:ph type="dt" sz="half" idx="10"/>
          </p:nvPr>
        </p:nvSpPr>
        <p:spPr>
          <a:xfrm>
            <a:off x="838200" y="6356350"/>
            <a:ext cx="2743200" cy="365125"/>
          </a:xfrm>
          <a:prstGeom prst="rect">
            <a:avLst/>
          </a:prstGeom>
        </p:spPr>
        <p:txBody>
          <a:bodyPr/>
          <a:lstStyle/>
          <a:p>
            <a:fld id="{6D008FD8-4FD2-B34A-B613-22613760D743}" type="datetime1">
              <a:rPr lang="en-GB" smtClean="0"/>
              <a:t>29/04/26</a:t>
            </a:fld>
            <a:endParaRPr lang="en-US"/>
          </a:p>
        </p:txBody>
      </p:sp>
      <p:sp>
        <p:nvSpPr>
          <p:cNvPr id="5" name="Footer Placeholder 4">
            <a:extLst>
              <a:ext uri="{FF2B5EF4-FFF2-40B4-BE49-F238E27FC236}">
                <a16:creationId xmlns:a16="http://schemas.microsoft.com/office/drawing/2014/main" id="{EAEF0741-64D7-03F5-8E15-60AC14177131}"/>
              </a:ext>
            </a:extLst>
          </p:cNvPr>
          <p:cNvSpPr>
            <a:spLocks noGrp="1"/>
          </p:cNvSpPr>
          <p:nvPr>
            <p:ph type="ftr" sz="quarter" idx="11"/>
          </p:nvPr>
        </p:nvSpPr>
        <p:spPr>
          <a:xfrm>
            <a:off x="4038600" y="6356350"/>
            <a:ext cx="4114800" cy="365125"/>
          </a:xfrm>
          <a:prstGeom prst="rect">
            <a:avLst/>
          </a:prstGeom>
        </p:spPr>
        <p:txBody>
          <a:bodyPr/>
          <a:lstStyle/>
          <a:p>
            <a:r>
              <a:rPr lang="en-US"/>
              <a:t>NHS HWE</a:t>
            </a:r>
          </a:p>
        </p:txBody>
      </p:sp>
      <p:sp>
        <p:nvSpPr>
          <p:cNvPr id="6" name="Slide Number Placeholder 5">
            <a:extLst>
              <a:ext uri="{FF2B5EF4-FFF2-40B4-BE49-F238E27FC236}">
                <a16:creationId xmlns:a16="http://schemas.microsoft.com/office/drawing/2014/main" id="{BA3ECB3C-C332-4140-147C-3AF501A5FC53}"/>
              </a:ext>
            </a:extLst>
          </p:cNvPr>
          <p:cNvSpPr>
            <a:spLocks noGrp="1"/>
          </p:cNvSpPr>
          <p:nvPr>
            <p:ph type="sldNum" sz="quarter" idx="12"/>
          </p:nvPr>
        </p:nvSpPr>
        <p:spPr/>
        <p:txBody>
          <a:bodyPr/>
          <a:lstStyle/>
          <a:p>
            <a:fld id="{CCF4B7AA-5E2C-CB48-A46D-C0B3CD273E60}" type="slidenum">
              <a:rPr lang="en-US" smtClean="0"/>
              <a:t>‹#›</a:t>
            </a:fld>
            <a:endParaRPr lang="en-US"/>
          </a:p>
        </p:txBody>
      </p:sp>
      <p:sp>
        <p:nvSpPr>
          <p:cNvPr id="8" name="Picture Placeholder 7">
            <a:extLst>
              <a:ext uri="{FF2B5EF4-FFF2-40B4-BE49-F238E27FC236}">
                <a16:creationId xmlns:a16="http://schemas.microsoft.com/office/drawing/2014/main" id="{63D70A4B-1AC8-9978-7EFC-CC7DD7EB45FE}"/>
              </a:ext>
            </a:extLst>
          </p:cNvPr>
          <p:cNvSpPr>
            <a:spLocks noGrp="1"/>
          </p:cNvSpPr>
          <p:nvPr>
            <p:ph type="pic" sz="quarter" idx="13"/>
          </p:nvPr>
        </p:nvSpPr>
        <p:spPr>
          <a:xfrm>
            <a:off x="8011886" y="2416628"/>
            <a:ext cx="5116285" cy="4933892"/>
          </a:xfrm>
          <a:prstGeom prst="ellipse">
            <a:avLst/>
          </a:prstGeom>
          <a:effectLst>
            <a:softEdge rad="0"/>
          </a:effectLst>
        </p:spPr>
        <p:txBody>
          <a:bodyPr/>
          <a:lstStyle/>
          <a:p>
            <a:endParaRPr lang="en-US" dirty="0"/>
          </a:p>
        </p:txBody>
      </p:sp>
    </p:spTree>
    <p:extLst>
      <p:ext uri="{BB962C8B-B14F-4D97-AF65-F5344CB8AC3E}">
        <p14:creationId xmlns:p14="http://schemas.microsoft.com/office/powerpoint/2010/main" val="193510915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7959811" cy="1325563"/>
          </a:xfrm>
          <a:prstGeom prst="rect">
            <a:avLst/>
          </a:prstGeom>
        </p:spPr>
        <p:txBody>
          <a:bodyPr vert="horz" lIns="91440" tIns="45720" rIns="91440" bIns="45720" rtlCol="0" anchor="ctr">
            <a:normAutofit/>
          </a:bodyPr>
          <a:lstStyle/>
          <a:p>
            <a:r>
              <a:rPr lang="en-US"/>
              <a:t>Click to edit Master title style</a:t>
            </a:r>
            <a:endParaRPr lang="en-GB" dirty="0"/>
          </a:p>
        </p:txBody>
      </p:sp>
      <p:sp>
        <p:nvSpPr>
          <p:cNvPr id="3" name="Text Placeholder 2"/>
          <p:cNvSpPr>
            <a:spLocks noGrp="1"/>
          </p:cNvSpPr>
          <p:nvPr>
            <p:ph type="body" idx="1"/>
          </p:nvPr>
        </p:nvSpPr>
        <p:spPr>
          <a:xfrm>
            <a:off x="838200" y="1771837"/>
            <a:ext cx="10515600" cy="4177142"/>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4" name="Picture 3"/>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9007812" y="286947"/>
            <a:ext cx="2935094" cy="1403741"/>
          </a:xfrm>
          <a:prstGeom prst="rect">
            <a:avLst/>
          </a:prstGeom>
        </p:spPr>
      </p:pic>
    </p:spTree>
    <p:extLst>
      <p:ext uri="{BB962C8B-B14F-4D97-AF65-F5344CB8AC3E}">
        <p14:creationId xmlns:p14="http://schemas.microsoft.com/office/powerpoint/2010/main" val="274014587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3.xml"/><Relationship Id="rId4" Type="http://schemas.openxmlformats.org/officeDocument/2006/relationships/image" Target="../media/image10.jpe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video" Target="https://www.youtube.com/embed/y9igNr-rtJs?feature=oembed" TargetMode="External"/><Relationship Id="rId6" Type="http://schemas.openxmlformats.org/officeDocument/2006/relationships/image" Target="../media/image13.png"/><Relationship Id="rId5" Type="http://schemas.openxmlformats.org/officeDocument/2006/relationships/image" Target="../media/image12.jpeg"/><Relationship Id="rId4" Type="http://schemas.openxmlformats.org/officeDocument/2006/relationships/image" Target="../media/image11.jpe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6.png"/><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6.jpg"/><Relationship Id="rId5" Type="http://schemas.openxmlformats.org/officeDocument/2006/relationships/image" Target="../media/image6.png"/><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8.png"/><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video" Target="https://www.youtube.com/embed/2TRAVbNqE4E?start=3&amp;feature=oembed" TargetMode="External"/><Relationship Id="rId5" Type="http://schemas.openxmlformats.org/officeDocument/2006/relationships/image" Target="../media/image20.jpeg"/><Relationship Id="rId4" Type="http://schemas.openxmlformats.org/officeDocument/2006/relationships/image" Target="../media/image19.jpeg"/></Relationships>
</file>

<file path=ppt/slides/_rels/slide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21.png"/><Relationship Id="rId5" Type="http://schemas.openxmlformats.org/officeDocument/2006/relationships/image" Target="../media/image6.png"/><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22.png"/><Relationship Id="rId5" Type="http://schemas.openxmlformats.org/officeDocument/2006/relationships/image" Target="../media/image6.png"/><Relationship Id="rId4" Type="http://schemas.openxmlformats.org/officeDocument/2006/relationships/image" Target="../media/image5.png"/></Relationships>
</file>

<file path=ppt/slides/_rels/slide1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23.png"/><Relationship Id="rId5" Type="http://schemas.openxmlformats.org/officeDocument/2006/relationships/image" Target="../media/image6.png"/><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2.xml"/><Relationship Id="rId1" Type="http://schemas.openxmlformats.org/officeDocument/2006/relationships/slideLayout" Target="../slideLayouts/slideLayout12.xml"/><Relationship Id="rId4" Type="http://schemas.openxmlformats.org/officeDocument/2006/relationships/image" Target="../media/image24.jpeg"/></Relationships>
</file>

<file path=ppt/slides/_rels/slide1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23.png"/><Relationship Id="rId5" Type="http://schemas.openxmlformats.org/officeDocument/2006/relationships/image" Target="../media/image6.png"/><Relationship Id="rId4" Type="http://schemas.openxmlformats.org/officeDocument/2006/relationships/image" Target="../media/image5.png"/></Relationships>
</file>

<file path=ppt/slides/_rels/slide1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4.jpeg"/><Relationship Id="rId1" Type="http://schemas.openxmlformats.org/officeDocument/2006/relationships/slideLayout" Target="../slideLayouts/slideLayout7.xml"/><Relationship Id="rId5" Type="http://schemas.openxmlformats.org/officeDocument/2006/relationships/hyperlink" Target="http://www.healthandclimate.org.uk/" TargetMode="External"/><Relationship Id="rId4" Type="http://schemas.openxmlformats.org/officeDocument/2006/relationships/hyperlink" Target="mailto:annettee@volunteercornwall.org.u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GB" dirty="0"/>
              <a:t>Primary Care Glove </a:t>
            </a:r>
            <a:r>
              <a:rPr lang="en-GB"/>
              <a:t>Reduction Training</a:t>
            </a:r>
            <a:endParaRPr lang="en-GB" dirty="0"/>
          </a:p>
        </p:txBody>
      </p:sp>
      <p:sp>
        <p:nvSpPr>
          <p:cNvPr id="3" name="Subtitle 2"/>
          <p:cNvSpPr>
            <a:spLocks noGrp="1"/>
          </p:cNvSpPr>
          <p:nvPr>
            <p:ph type="subTitle" idx="1"/>
          </p:nvPr>
        </p:nvSpPr>
        <p:spPr/>
        <p:txBody>
          <a:bodyPr/>
          <a:lstStyle/>
          <a:p>
            <a:r>
              <a:rPr lang="en-GB" dirty="0"/>
              <a:t>Based on the NWICB IP&amp;C June 2024</a:t>
            </a:r>
          </a:p>
          <a:p>
            <a:r>
              <a:rPr lang="en-GB" dirty="0"/>
              <a:t>By Ian Vinall</a:t>
            </a:r>
          </a:p>
        </p:txBody>
      </p:sp>
      <p:pic>
        <p:nvPicPr>
          <p:cNvPr id="2050" name="Picture 2">
            <a:extLst>
              <a:ext uri="{FF2B5EF4-FFF2-40B4-BE49-F238E27FC236}">
                <a16:creationId xmlns:a16="http://schemas.microsoft.com/office/drawing/2014/main" id="{F29063F6-3C74-4063-893A-01E818F4140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022485" y="102370"/>
            <a:ext cx="3066256" cy="1377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descr="NHS Cornwall and Isles of Scilly logo">
            <a:extLst>
              <a:ext uri="{FF2B5EF4-FFF2-40B4-BE49-F238E27FC236}">
                <a16:creationId xmlns:a16="http://schemas.microsoft.com/office/drawing/2014/main" id="{66180389-8B57-C76B-EB0C-3E72E371B154}"/>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19543" r="14489" b="10262"/>
          <a:stretch/>
        </p:blipFill>
        <p:spPr bwMode="auto">
          <a:xfrm>
            <a:off x="0" y="359238"/>
            <a:ext cx="1861409" cy="1121082"/>
          </a:xfrm>
          <a:prstGeom prst="rect">
            <a:avLst/>
          </a:prstGeom>
          <a:ln>
            <a:noFill/>
          </a:ln>
          <a:extLst>
            <a:ext uri="{53640926-AAD7-44D8-BBD7-CCE9431645EC}">
              <a14:shadowObscured xmlns:a14="http://schemas.microsoft.com/office/drawing/2010/main"/>
            </a:ext>
          </a:extLst>
        </p:spPr>
      </p:pic>
      <p:pic>
        <p:nvPicPr>
          <p:cNvPr id="9" name="Picture 8" descr="A blue and green rectangles with white text&#10;&#10;AI-generated content may be incorrect.">
            <a:extLst>
              <a:ext uri="{FF2B5EF4-FFF2-40B4-BE49-F238E27FC236}">
                <a16:creationId xmlns:a16="http://schemas.microsoft.com/office/drawing/2014/main" id="{DE9F808C-F9FB-2916-66AA-9590FF98DF99}"/>
              </a:ext>
            </a:extLst>
          </p:cNvPr>
          <p:cNvPicPr>
            <a:picLocks noChangeAspect="1"/>
          </p:cNvPicPr>
          <p:nvPr/>
        </p:nvPicPr>
        <p:blipFill>
          <a:blip r:embed="rId4"/>
          <a:stretch>
            <a:fillRect/>
          </a:stretch>
        </p:blipFill>
        <p:spPr>
          <a:xfrm>
            <a:off x="4462428" y="230804"/>
            <a:ext cx="3267143" cy="1154971"/>
          </a:xfrm>
          <a:prstGeom prst="rect">
            <a:avLst/>
          </a:prstGeom>
        </p:spPr>
      </p:pic>
    </p:spTree>
    <p:extLst>
      <p:ext uri="{BB962C8B-B14F-4D97-AF65-F5344CB8AC3E}">
        <p14:creationId xmlns:p14="http://schemas.microsoft.com/office/powerpoint/2010/main" val="13454662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970C1C-3328-5419-ECA6-8280866B915E}"/>
            </a:ext>
          </a:extLst>
        </p:cNvPr>
        <p:cNvGrpSpPr/>
        <p:nvPr/>
      </p:nvGrpSpPr>
      <p:grpSpPr>
        <a:xfrm>
          <a:off x="0" y="0"/>
          <a:ext cx="0" cy="0"/>
          <a:chOff x="0" y="0"/>
          <a:chExt cx="0" cy="0"/>
        </a:xfrm>
      </p:grpSpPr>
      <p:pic>
        <p:nvPicPr>
          <p:cNvPr id="2050" name="Picture 2">
            <a:extLst>
              <a:ext uri="{FF2B5EF4-FFF2-40B4-BE49-F238E27FC236}">
                <a16:creationId xmlns:a16="http://schemas.microsoft.com/office/drawing/2014/main" id="{5DDABA4F-4AD0-8479-EF16-302B0C91D997}"/>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022485" y="102370"/>
            <a:ext cx="3066256" cy="1377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descr="NHS Cornwall and Isles of Scilly logo">
            <a:extLst>
              <a:ext uri="{FF2B5EF4-FFF2-40B4-BE49-F238E27FC236}">
                <a16:creationId xmlns:a16="http://schemas.microsoft.com/office/drawing/2014/main" id="{98AE57FA-B4B8-BD9F-06CE-425C97EBC31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19543" r="14489" b="10262"/>
          <a:stretch/>
        </p:blipFill>
        <p:spPr bwMode="auto">
          <a:xfrm>
            <a:off x="0" y="359238"/>
            <a:ext cx="1861409" cy="1121082"/>
          </a:xfrm>
          <a:prstGeom prst="rect">
            <a:avLst/>
          </a:prstGeom>
          <a:ln>
            <a:noFill/>
          </a:ln>
          <a:extLst>
            <a:ext uri="{53640926-AAD7-44D8-BBD7-CCE9431645EC}">
              <a14:shadowObscured xmlns:a14="http://schemas.microsoft.com/office/drawing/2010/main"/>
            </a:ext>
          </a:extLst>
        </p:spPr>
      </p:pic>
      <p:sp>
        <p:nvSpPr>
          <p:cNvPr id="6" name="Title 5">
            <a:extLst>
              <a:ext uri="{FF2B5EF4-FFF2-40B4-BE49-F238E27FC236}">
                <a16:creationId xmlns:a16="http://schemas.microsoft.com/office/drawing/2014/main" id="{E9F1B2FD-5EB0-F80D-219E-5B60D94E8AF3}"/>
              </a:ext>
            </a:extLst>
          </p:cNvPr>
          <p:cNvSpPr>
            <a:spLocks noGrp="1"/>
          </p:cNvSpPr>
          <p:nvPr>
            <p:ph type="ctrTitle"/>
          </p:nvPr>
        </p:nvSpPr>
        <p:spPr>
          <a:xfrm>
            <a:off x="2354179" y="1775387"/>
            <a:ext cx="7483642" cy="1154971"/>
          </a:xfrm>
        </p:spPr>
        <p:txBody>
          <a:bodyPr>
            <a:normAutofit fontScale="90000"/>
          </a:bodyPr>
          <a:lstStyle/>
          <a:p>
            <a:r>
              <a:rPr lang="en-GB" sz="4900" dirty="0"/>
              <a:t>A</a:t>
            </a:r>
            <a:br>
              <a:rPr lang="en-GB" sz="4900" dirty="0"/>
            </a:br>
            <a:br>
              <a:rPr lang="en-GB" sz="4900" dirty="0"/>
            </a:br>
            <a:r>
              <a:rPr lang="en-GB" sz="4900" dirty="0"/>
              <a:t>Aims and Objectives</a:t>
            </a:r>
            <a:br>
              <a:rPr lang="en-GB" dirty="0"/>
            </a:br>
            <a:endParaRPr lang="en-GB" dirty="0"/>
          </a:p>
        </p:txBody>
      </p:sp>
      <p:sp>
        <p:nvSpPr>
          <p:cNvPr id="8" name="Subtitle 7">
            <a:extLst>
              <a:ext uri="{FF2B5EF4-FFF2-40B4-BE49-F238E27FC236}">
                <a16:creationId xmlns:a16="http://schemas.microsoft.com/office/drawing/2014/main" id="{09C76A44-C9AD-33CD-0CEE-1B1C31FDC450}"/>
              </a:ext>
            </a:extLst>
          </p:cNvPr>
          <p:cNvSpPr>
            <a:spLocks noGrp="1"/>
          </p:cNvSpPr>
          <p:nvPr>
            <p:ph type="subTitle" idx="1"/>
          </p:nvPr>
        </p:nvSpPr>
        <p:spPr>
          <a:xfrm>
            <a:off x="204537" y="2478506"/>
            <a:ext cx="11884204" cy="3765884"/>
          </a:xfrm>
        </p:spPr>
        <p:txBody>
          <a:bodyPr>
            <a:normAutofit fontScale="925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000000"/>
                </a:solidFill>
                <a:effectLst/>
                <a:uLnTx/>
                <a:uFillTx/>
                <a:latin typeface="Arial" panose="020B0604020202020204"/>
                <a:ea typeface="+mn-ea"/>
                <a:cs typeface="+mn-cs"/>
              </a:rPr>
              <a:t>Aims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srgbClr val="000000"/>
                </a:solidFill>
                <a:effectLst/>
                <a:uLnTx/>
                <a:uFillTx/>
                <a:latin typeface="Arial" panose="020B0604020202020204"/>
                <a:ea typeface="+mn-ea"/>
                <a:cs typeface="+mn-cs"/>
              </a:rPr>
              <a:t>The aim is to remind staff when it is appropriate to wear gloves and when glove use is not required.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000000"/>
                </a:solidFill>
                <a:effectLst/>
                <a:uLnTx/>
                <a:uFillTx/>
                <a:latin typeface="Arial" panose="020B0604020202020204"/>
                <a:ea typeface="+mn-ea"/>
                <a:cs typeface="+mn-cs"/>
              </a:rPr>
              <a:t>
</a:t>
            </a:r>
            <a:r>
              <a:rPr kumimoji="0" lang="en-GB" sz="2000" b="1" i="0" u="none" strike="noStrike" kern="1200" cap="none" spc="0" normalizeH="0" baseline="0" noProof="0" dirty="0">
                <a:ln>
                  <a:noFill/>
                </a:ln>
                <a:solidFill>
                  <a:srgbClr val="000000"/>
                </a:solidFill>
                <a:effectLst/>
                <a:uLnTx/>
                <a:uFillTx/>
                <a:latin typeface="Arial" panose="020B0604020202020204"/>
                <a:ea typeface="+mn-ea"/>
                <a:cs typeface="+mn-cs"/>
              </a:rPr>
              <a:t>Objectives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000000"/>
                </a:solidFill>
                <a:effectLst/>
                <a:uLnTx/>
                <a:uFillTx/>
                <a:latin typeface="Arial" panose="020B0604020202020204"/>
                <a:ea typeface="+mn-ea"/>
                <a:cs typeface="+mn-cs"/>
              </a:rPr>
              <a:t> 
</a:t>
            </a:r>
            <a:r>
              <a:rPr kumimoji="0" lang="en-GB" sz="2000" b="0" i="0" u="none" strike="noStrike" kern="1200" cap="none" spc="0" normalizeH="0" baseline="0" noProof="0" dirty="0">
                <a:ln>
                  <a:noFill/>
                </a:ln>
                <a:solidFill>
                  <a:srgbClr val="000000"/>
                </a:solidFill>
                <a:effectLst/>
                <a:uLnTx/>
                <a:uFillTx/>
                <a:latin typeface="Arial" panose="020B0604020202020204"/>
                <a:ea typeface="+mn-ea"/>
                <a:cs typeface="+mn-cs"/>
              </a:rPr>
              <a:t>Remind all staff when it's appropriate to wear and not wear gloves.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dirty="0">
              <a:ln>
                <a:noFill/>
              </a:ln>
              <a:solidFill>
                <a:srgbClr val="000000"/>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srgbClr val="000000"/>
                </a:solidFill>
                <a:effectLst/>
                <a:uLnTx/>
                <a:uFillTx/>
                <a:latin typeface="Arial" panose="020B0604020202020204"/>
                <a:ea typeface="+mn-ea"/>
                <a:cs typeface="+mn-cs"/>
              </a:rPr>
              <a:t>Re educate staff and patients perceptions around what is appropriate glove use.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dirty="0">
              <a:ln>
                <a:noFill/>
              </a:ln>
              <a:solidFill>
                <a:srgbClr val="000000"/>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srgbClr val="000000"/>
                </a:solidFill>
                <a:effectLst/>
                <a:uLnTx/>
                <a:uFillTx/>
                <a:latin typeface="Arial" panose="020B0604020202020204"/>
                <a:ea typeface="+mn-ea"/>
                <a:cs typeface="+mn-cs"/>
              </a:rPr>
              <a:t>Improve long term sustainability.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dirty="0">
              <a:ln>
                <a:noFill/>
              </a:ln>
              <a:solidFill>
                <a:srgbClr val="000000"/>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2000" dirty="0">
                <a:solidFill>
                  <a:srgbClr val="000000"/>
                </a:solidFill>
                <a:latin typeface="Arial" panose="020B0604020202020204"/>
              </a:rPr>
              <a:t>Reduce t</a:t>
            </a:r>
            <a:r>
              <a:rPr kumimoji="0" lang="en-GB" sz="2000" b="0" i="0" u="none" strike="noStrike" kern="1200" cap="none" spc="0" normalizeH="0" baseline="0" noProof="0" dirty="0">
                <a:ln>
                  <a:noFill/>
                </a:ln>
                <a:solidFill>
                  <a:srgbClr val="000000"/>
                </a:solidFill>
                <a:effectLst/>
                <a:uLnTx/>
                <a:uFillTx/>
                <a:latin typeface="Arial" panose="020B0604020202020204"/>
                <a:ea typeface="+mn-ea"/>
                <a:cs typeface="+mn-cs"/>
              </a:rPr>
              <a:t>he impact that over reliance on glove use has, on waste generated, the environment and Practice spend.</a:t>
            </a:r>
          </a:p>
          <a:p>
            <a:endParaRPr lang="en-GB" dirty="0"/>
          </a:p>
        </p:txBody>
      </p:sp>
      <p:pic>
        <p:nvPicPr>
          <p:cNvPr id="11" name="Picture 10">
            <a:extLst>
              <a:ext uri="{FF2B5EF4-FFF2-40B4-BE49-F238E27FC236}">
                <a16:creationId xmlns:a16="http://schemas.microsoft.com/office/drawing/2014/main" id="{99ED0E2F-B948-211C-485F-A9B6EB9E4B91}"/>
              </a:ext>
            </a:extLst>
          </p:cNvPr>
          <p:cNvPicPr>
            <a:picLocks noChangeAspect="1"/>
          </p:cNvPicPr>
          <p:nvPr/>
        </p:nvPicPr>
        <p:blipFill>
          <a:blip r:embed="rId4"/>
          <a:stretch>
            <a:fillRect/>
          </a:stretch>
        </p:blipFill>
        <p:spPr>
          <a:xfrm>
            <a:off x="4707858" y="151474"/>
            <a:ext cx="2877561" cy="1018120"/>
          </a:xfrm>
          <a:prstGeom prst="rect">
            <a:avLst/>
          </a:prstGeom>
        </p:spPr>
      </p:pic>
    </p:spTree>
    <p:extLst>
      <p:ext uri="{BB962C8B-B14F-4D97-AF65-F5344CB8AC3E}">
        <p14:creationId xmlns:p14="http://schemas.microsoft.com/office/powerpoint/2010/main" val="10557716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DB97CD-CDB2-3266-F66E-F5D56EAD8A6C}"/>
            </a:ext>
          </a:extLst>
        </p:cNvPr>
        <p:cNvGrpSpPr/>
        <p:nvPr/>
      </p:nvGrpSpPr>
      <p:grpSpPr>
        <a:xfrm>
          <a:off x="0" y="0"/>
          <a:ext cx="0" cy="0"/>
          <a:chOff x="0" y="0"/>
          <a:chExt cx="0" cy="0"/>
        </a:xfrm>
      </p:grpSpPr>
      <p:pic>
        <p:nvPicPr>
          <p:cNvPr id="2050" name="Picture 2">
            <a:extLst>
              <a:ext uri="{FF2B5EF4-FFF2-40B4-BE49-F238E27FC236}">
                <a16:creationId xmlns:a16="http://schemas.microsoft.com/office/drawing/2014/main" id="{FB680000-F150-00A5-5EF2-0B3AD123532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022485" y="102370"/>
            <a:ext cx="3066256" cy="1377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descr="NHS Cornwall and Isles of Scilly logo">
            <a:extLst>
              <a:ext uri="{FF2B5EF4-FFF2-40B4-BE49-F238E27FC236}">
                <a16:creationId xmlns:a16="http://schemas.microsoft.com/office/drawing/2014/main" id="{E5302BDD-5C5C-8A93-390F-E564F6EDEBE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19543" r="14489" b="10262"/>
          <a:stretch/>
        </p:blipFill>
        <p:spPr bwMode="auto">
          <a:xfrm>
            <a:off x="0" y="359238"/>
            <a:ext cx="1861409" cy="1121082"/>
          </a:xfrm>
          <a:prstGeom prst="rect">
            <a:avLst/>
          </a:prstGeom>
          <a:ln>
            <a:noFill/>
          </a:ln>
          <a:extLst>
            <a:ext uri="{53640926-AAD7-44D8-BBD7-CCE9431645EC}">
              <a14:shadowObscured xmlns:a14="http://schemas.microsoft.com/office/drawing/2010/main"/>
            </a:ext>
          </a:extLst>
        </p:spPr>
      </p:pic>
      <p:sp>
        <p:nvSpPr>
          <p:cNvPr id="6" name="Title 5">
            <a:extLst>
              <a:ext uri="{FF2B5EF4-FFF2-40B4-BE49-F238E27FC236}">
                <a16:creationId xmlns:a16="http://schemas.microsoft.com/office/drawing/2014/main" id="{43903B04-0893-EB64-23C8-F809E76FCA8D}"/>
              </a:ext>
            </a:extLst>
          </p:cNvPr>
          <p:cNvSpPr>
            <a:spLocks noGrp="1"/>
          </p:cNvSpPr>
          <p:nvPr>
            <p:ph type="ctrTitle"/>
          </p:nvPr>
        </p:nvSpPr>
        <p:spPr>
          <a:xfrm>
            <a:off x="0" y="1287815"/>
            <a:ext cx="12192000" cy="1756175"/>
          </a:xfrm>
        </p:spPr>
        <p:txBody>
          <a:bodyPr>
            <a:normAutofit/>
          </a:bodyPr>
          <a:lstStyle/>
          <a:p>
            <a:r>
              <a:rPr lang="en-GB" sz="4400" dirty="0"/>
              <a:t>Why look at glove use now?</a:t>
            </a:r>
            <a:br>
              <a:rPr lang="en-GB" dirty="0"/>
            </a:br>
            <a:endParaRPr lang="en-GB" dirty="0"/>
          </a:p>
        </p:txBody>
      </p:sp>
      <p:sp>
        <p:nvSpPr>
          <p:cNvPr id="5" name="TextBox 4">
            <a:extLst>
              <a:ext uri="{FF2B5EF4-FFF2-40B4-BE49-F238E27FC236}">
                <a16:creationId xmlns:a16="http://schemas.microsoft.com/office/drawing/2014/main" id="{10FC5402-4146-50E5-049E-47DCB6465628}"/>
              </a:ext>
            </a:extLst>
          </p:cNvPr>
          <p:cNvSpPr txBox="1"/>
          <p:nvPr/>
        </p:nvSpPr>
        <p:spPr>
          <a:xfrm>
            <a:off x="360947" y="2358407"/>
            <a:ext cx="11538285" cy="3477875"/>
          </a:xfrm>
          <a:prstGeom prst="rect">
            <a:avLst/>
          </a:prstGeom>
          <a:noFill/>
        </p:spPr>
        <p:txBody>
          <a:bodyPr wrap="square" rtlCol="0">
            <a:spAutoFit/>
          </a:bodyPr>
          <a:lstStyle/>
          <a:p>
            <a:r>
              <a:rPr lang="en-GB" sz="2000" dirty="0"/>
              <a:t>The Covid19 pandemic generated numerous guidance changes around </a:t>
            </a:r>
          </a:p>
          <a:p>
            <a:r>
              <a:rPr lang="en-GB" sz="2000" dirty="0"/>
              <a:t>the use of PPE, with gloves being used for most interactions with patients.
</a:t>
            </a:r>
          </a:p>
          <a:p>
            <a:r>
              <a:rPr lang="en-GB" sz="2000" dirty="0"/>
              <a:t>Following the Governments Living with Covid guidance May 2022, we have </a:t>
            </a:r>
          </a:p>
          <a:p>
            <a:r>
              <a:rPr lang="en-GB" sz="2000" dirty="0"/>
              <a:t>moved to Covid19 being part of business as usual.</a:t>
            </a:r>
          </a:p>
          <a:p>
            <a:endParaRPr lang="en-GB" sz="2000" dirty="0"/>
          </a:p>
          <a:p>
            <a:r>
              <a:rPr lang="en-GB" sz="2000" dirty="0"/>
              <a:t>Now is the time to reset the correct message about when gloves </a:t>
            </a:r>
          </a:p>
          <a:p>
            <a:r>
              <a:rPr lang="en-GB" sz="2000" dirty="0"/>
              <a:t>should be worn.</a:t>
            </a:r>
          </a:p>
          <a:p>
            <a:endParaRPr lang="en-GB" sz="2000" dirty="0"/>
          </a:p>
          <a:p>
            <a:r>
              <a:rPr lang="en-GB" sz="2000" dirty="0"/>
              <a:t>This will help prevent inappropriate and overuse of gloves, reduce cost</a:t>
            </a:r>
          </a:p>
          <a:p>
            <a:r>
              <a:rPr lang="en-GB" sz="2000" dirty="0"/>
              <a:t>and waste generated.</a:t>
            </a:r>
          </a:p>
        </p:txBody>
      </p:sp>
      <p:pic>
        <p:nvPicPr>
          <p:cNvPr id="7" name="Picture 6">
            <a:extLst>
              <a:ext uri="{FF2B5EF4-FFF2-40B4-BE49-F238E27FC236}">
                <a16:creationId xmlns:a16="http://schemas.microsoft.com/office/drawing/2014/main" id="{ED9DAB1C-84FF-CFEB-9D25-4CE65DD95916}"/>
              </a:ext>
            </a:extLst>
          </p:cNvPr>
          <p:cNvPicPr>
            <a:picLocks noChangeAspect="1"/>
          </p:cNvPicPr>
          <p:nvPr/>
        </p:nvPicPr>
        <p:blipFill>
          <a:blip r:embed="rId4"/>
          <a:stretch>
            <a:fillRect/>
          </a:stretch>
        </p:blipFill>
        <p:spPr>
          <a:xfrm>
            <a:off x="9439007" y="2498425"/>
            <a:ext cx="2649734" cy="3421112"/>
          </a:xfrm>
          <a:prstGeom prst="rect">
            <a:avLst/>
          </a:prstGeom>
        </p:spPr>
      </p:pic>
      <p:pic>
        <p:nvPicPr>
          <p:cNvPr id="10" name="Picture 9">
            <a:extLst>
              <a:ext uri="{FF2B5EF4-FFF2-40B4-BE49-F238E27FC236}">
                <a16:creationId xmlns:a16="http://schemas.microsoft.com/office/drawing/2014/main" id="{2557E5A8-F73E-79E6-17B5-C5BDC5FD75B4}"/>
              </a:ext>
            </a:extLst>
          </p:cNvPr>
          <p:cNvPicPr>
            <a:picLocks noChangeAspect="1"/>
          </p:cNvPicPr>
          <p:nvPr/>
        </p:nvPicPr>
        <p:blipFill>
          <a:blip r:embed="rId5"/>
          <a:stretch>
            <a:fillRect/>
          </a:stretch>
        </p:blipFill>
        <p:spPr>
          <a:xfrm>
            <a:off x="4691308" y="186033"/>
            <a:ext cx="2877561" cy="1018120"/>
          </a:xfrm>
          <a:prstGeom prst="rect">
            <a:avLst/>
          </a:prstGeom>
        </p:spPr>
      </p:pic>
    </p:spTree>
    <p:extLst>
      <p:ext uri="{BB962C8B-B14F-4D97-AF65-F5344CB8AC3E}">
        <p14:creationId xmlns:p14="http://schemas.microsoft.com/office/powerpoint/2010/main" val="23346374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11F1E1-5216-5164-1F55-6D482207698F}"/>
              </a:ext>
            </a:extLst>
          </p:cNvPr>
          <p:cNvSpPr>
            <a:spLocks noGrp="1"/>
          </p:cNvSpPr>
          <p:nvPr>
            <p:ph type="title"/>
          </p:nvPr>
        </p:nvSpPr>
        <p:spPr/>
        <p:txBody>
          <a:bodyPr/>
          <a:lstStyle/>
          <a:p>
            <a:r>
              <a:rPr lang="en-US" dirty="0">
                <a:latin typeface="Arial" panose="020B0604020202020204" pitchFamily="34" charset="0"/>
                <a:cs typeface="Arial" panose="020B0604020202020204" pitchFamily="34" charset="0"/>
              </a:rPr>
              <a:t>Background</a:t>
            </a:r>
          </a:p>
        </p:txBody>
      </p:sp>
      <p:sp>
        <p:nvSpPr>
          <p:cNvPr id="3" name="Content Placeholder 2">
            <a:extLst>
              <a:ext uri="{FF2B5EF4-FFF2-40B4-BE49-F238E27FC236}">
                <a16:creationId xmlns:a16="http://schemas.microsoft.com/office/drawing/2014/main" id="{02F144E4-CCCA-B98D-C3C9-C7BE49DA6B72}"/>
              </a:ext>
            </a:extLst>
          </p:cNvPr>
          <p:cNvSpPr>
            <a:spLocks noGrp="1"/>
          </p:cNvSpPr>
          <p:nvPr>
            <p:ph idx="1"/>
          </p:nvPr>
        </p:nvSpPr>
        <p:spPr>
          <a:xfrm>
            <a:off x="601694" y="1593607"/>
            <a:ext cx="6469878" cy="4568209"/>
          </a:xfrm>
        </p:spPr>
        <p:txBody>
          <a:bodyPr>
            <a:noAutofit/>
          </a:bodyPr>
          <a:lstStyle/>
          <a:p>
            <a:pPr>
              <a:lnSpc>
                <a:spcPct val="100000"/>
              </a:lnSpc>
            </a:pPr>
            <a:r>
              <a:rPr lang="en-US" sz="2000" dirty="0">
                <a:latin typeface="Arial" panose="020B0604020202020204" pitchFamily="34" charset="0"/>
                <a:cs typeface="Arial" panose="020B0604020202020204" pitchFamily="34" charset="0"/>
              </a:rPr>
              <a:t>The NHS generates approximately 150 million tonnes of plastic waste, which has a huge environmental impact</a:t>
            </a:r>
            <a:r>
              <a:rPr lang="en-US" sz="2000">
                <a:latin typeface="Arial" panose="020B0604020202020204" pitchFamily="34" charset="0"/>
                <a:cs typeface="Arial" panose="020B0604020202020204" pitchFamily="34" charset="0"/>
              </a:rPr>
              <a:t>. </a:t>
            </a:r>
          </a:p>
          <a:p>
            <a:pPr>
              <a:lnSpc>
                <a:spcPct val="100000"/>
              </a:lnSpc>
            </a:pPr>
            <a:r>
              <a:rPr lang="en-US" sz="2000">
                <a:latin typeface="Arial" panose="020B0604020202020204" pitchFamily="34" charset="0"/>
                <a:cs typeface="Arial" panose="020B0604020202020204" pitchFamily="34" charset="0"/>
              </a:rPr>
              <a:t>The </a:t>
            </a:r>
            <a:r>
              <a:rPr lang="en-US" sz="2000" dirty="0">
                <a:latin typeface="Arial" panose="020B0604020202020204" pitchFamily="34" charset="0"/>
                <a:cs typeface="Arial" panose="020B0604020202020204" pitchFamily="34" charset="0"/>
              </a:rPr>
              <a:t>use of gloves in clinical and non-clinical areas are a main contributor to this plastic waste.</a:t>
            </a:r>
          </a:p>
          <a:p>
            <a:pPr>
              <a:lnSpc>
                <a:spcPct val="100000"/>
              </a:lnSpc>
            </a:pPr>
            <a:endParaRPr lang="en-US" sz="2000" dirty="0">
              <a:latin typeface="Arial" panose="020B0604020202020204" pitchFamily="34" charset="0"/>
              <a:cs typeface="Arial" panose="020B0604020202020204" pitchFamily="34" charset="0"/>
            </a:endParaRPr>
          </a:p>
          <a:p>
            <a:pPr>
              <a:lnSpc>
                <a:spcPct val="100000"/>
              </a:lnSpc>
            </a:pPr>
            <a:r>
              <a:rPr lang="en-GB" sz="2000" dirty="0">
                <a:latin typeface="Arial" panose="020B0604020202020204" pitchFamily="34" charset="0"/>
                <a:cs typeface="Arial" panose="020B0604020202020204" pitchFamily="34" charset="0"/>
              </a:rPr>
              <a:t>The NHS in England accounts for approximately 4% to 5.4% of total UK carbon emissions, making it a major public sector emitter.</a:t>
            </a:r>
          </a:p>
          <a:p>
            <a:pPr>
              <a:lnSpc>
                <a:spcPct val="100000"/>
              </a:lnSpc>
            </a:pPr>
            <a:r>
              <a:rPr lang="en-GB" sz="2000" dirty="0">
                <a:latin typeface="Arial" panose="020B0604020202020204" pitchFamily="34" charset="0"/>
                <a:cs typeface="Arial" panose="020B0604020202020204" pitchFamily="34" charset="0"/>
              </a:rPr>
              <a:t>Progress: As of 2024, the NHS has reduced direct emissions by 68% since 1990.</a:t>
            </a:r>
            <a:endParaRPr lang="en-US" sz="2000" dirty="0">
              <a:latin typeface="Arial" panose="020B0604020202020204" pitchFamily="34" charset="0"/>
              <a:cs typeface="Arial" panose="020B0604020202020204" pitchFamily="34" charset="0"/>
            </a:endParaRPr>
          </a:p>
        </p:txBody>
      </p:sp>
      <p:pic>
        <p:nvPicPr>
          <p:cNvPr id="4" name="Picture 2">
            <a:extLst>
              <a:ext uri="{FF2B5EF4-FFF2-40B4-BE49-F238E27FC236}">
                <a16:creationId xmlns:a16="http://schemas.microsoft.com/office/drawing/2014/main" id="{D41A064E-6A45-8E16-EEF7-2CC6E282E6C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034517" y="230804"/>
            <a:ext cx="3066256" cy="1377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4" descr="Are There Greener Alternatives To Medical Gloves? World Economic Forum |  arnoticias.tv">
            <a:extLst>
              <a:ext uri="{FF2B5EF4-FFF2-40B4-BE49-F238E27FC236}">
                <a16:creationId xmlns:a16="http://schemas.microsoft.com/office/drawing/2014/main" id="{5583456B-E227-7A6C-A63F-89BE9EEAA65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35687" y="1690689"/>
            <a:ext cx="4865086" cy="43740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40760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nline Media 3" title="The Lifecycle of a Medical Glove">
            <a:hlinkClick r:id="" action="ppaction://media"/>
            <a:extLst>
              <a:ext uri="{FF2B5EF4-FFF2-40B4-BE49-F238E27FC236}">
                <a16:creationId xmlns:a16="http://schemas.microsoft.com/office/drawing/2014/main" id="{68F16020-A871-B21F-88BE-3D6374616E16}"/>
              </a:ext>
            </a:extLst>
          </p:cNvPr>
          <p:cNvPicPr>
            <a:picLocks noRot="1" noChangeAspect="1"/>
          </p:cNvPicPr>
          <p:nvPr>
            <a:videoFile r:link="rId1"/>
          </p:nvPr>
        </p:nvPicPr>
        <p:blipFill>
          <a:blip r:embed="rId4"/>
          <a:stretch>
            <a:fillRect/>
          </a:stretch>
        </p:blipFill>
        <p:spPr>
          <a:xfrm>
            <a:off x="354725" y="1300656"/>
            <a:ext cx="8663151" cy="4729655"/>
          </a:xfrm>
          <a:prstGeom prst="rect">
            <a:avLst/>
          </a:prstGeom>
        </p:spPr>
      </p:pic>
      <p:pic>
        <p:nvPicPr>
          <p:cNvPr id="5" name="Picture 4">
            <a:extLst>
              <a:ext uri="{FF2B5EF4-FFF2-40B4-BE49-F238E27FC236}">
                <a16:creationId xmlns:a16="http://schemas.microsoft.com/office/drawing/2014/main" id="{8F67B250-5DFB-C84A-1650-B35D51107422}"/>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179328" y="50800"/>
            <a:ext cx="3082897" cy="1377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389B0F6D-0671-8D64-39C9-C8E851BFE2EA}"/>
              </a:ext>
            </a:extLst>
          </p:cNvPr>
          <p:cNvSpPr txBox="1"/>
          <p:nvPr/>
        </p:nvSpPr>
        <p:spPr>
          <a:xfrm>
            <a:off x="2379863" y="178895"/>
            <a:ext cx="7432273" cy="769441"/>
          </a:xfrm>
          <a:prstGeom prst="rect">
            <a:avLst/>
          </a:prstGeom>
          <a:noFill/>
        </p:spPr>
        <p:txBody>
          <a:bodyPr wrap="square" rtlCol="0">
            <a:spAutoFit/>
          </a:bodyPr>
          <a:lstStyle/>
          <a:p>
            <a:r>
              <a:rPr lang="en-GB" sz="4400" dirty="0"/>
              <a:t>The Lifecycle of Gloves</a:t>
            </a:r>
          </a:p>
        </p:txBody>
      </p:sp>
      <p:pic>
        <p:nvPicPr>
          <p:cNvPr id="3" name="Picture 2">
            <a:extLst>
              <a:ext uri="{FF2B5EF4-FFF2-40B4-BE49-F238E27FC236}">
                <a16:creationId xmlns:a16="http://schemas.microsoft.com/office/drawing/2014/main" id="{F7CEAF42-2C01-4258-D628-C6E5A399D015}"/>
              </a:ext>
            </a:extLst>
          </p:cNvPr>
          <p:cNvPicPr>
            <a:picLocks noChangeAspect="1"/>
          </p:cNvPicPr>
          <p:nvPr/>
        </p:nvPicPr>
        <p:blipFill>
          <a:blip r:embed="rId6"/>
          <a:stretch>
            <a:fillRect/>
          </a:stretch>
        </p:blipFill>
        <p:spPr>
          <a:xfrm>
            <a:off x="-104629" y="178895"/>
            <a:ext cx="1859441" cy="1121761"/>
          </a:xfrm>
          <a:prstGeom prst="rect">
            <a:avLst/>
          </a:prstGeom>
        </p:spPr>
      </p:pic>
      <p:sp>
        <p:nvSpPr>
          <p:cNvPr id="6" name="TextBox 5">
            <a:extLst>
              <a:ext uri="{FF2B5EF4-FFF2-40B4-BE49-F238E27FC236}">
                <a16:creationId xmlns:a16="http://schemas.microsoft.com/office/drawing/2014/main" id="{3B25CF76-E71A-7B0E-AFC2-622574B3A11F}"/>
              </a:ext>
            </a:extLst>
          </p:cNvPr>
          <p:cNvSpPr txBox="1"/>
          <p:nvPr/>
        </p:nvSpPr>
        <p:spPr>
          <a:xfrm>
            <a:off x="9432758" y="2189746"/>
            <a:ext cx="2517942" cy="2677656"/>
          </a:xfrm>
          <a:prstGeom prst="rect">
            <a:avLst/>
          </a:prstGeom>
          <a:noFill/>
        </p:spPr>
        <p:txBody>
          <a:bodyPr wrap="square" rtlCol="0">
            <a:spAutoFit/>
          </a:bodyPr>
          <a:lstStyle/>
          <a:p>
            <a:r>
              <a:rPr lang="en-GB" sz="2400" dirty="0"/>
              <a:t>This 2-minute video shows the whole journey of gloves from production in Asia through to disposal.</a:t>
            </a:r>
          </a:p>
        </p:txBody>
      </p:sp>
    </p:spTree>
    <p:extLst>
      <p:ext uri="{BB962C8B-B14F-4D97-AF65-F5344CB8AC3E}">
        <p14:creationId xmlns:p14="http://schemas.microsoft.com/office/powerpoint/2010/main" val="17869846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E395FB-6DDE-3BE9-95E9-343060AD6228}"/>
            </a:ext>
          </a:extLst>
        </p:cNvPr>
        <p:cNvGrpSpPr/>
        <p:nvPr/>
      </p:nvGrpSpPr>
      <p:grpSpPr>
        <a:xfrm>
          <a:off x="0" y="0"/>
          <a:ext cx="0" cy="0"/>
          <a:chOff x="0" y="0"/>
          <a:chExt cx="0" cy="0"/>
        </a:xfrm>
      </p:grpSpPr>
      <p:pic>
        <p:nvPicPr>
          <p:cNvPr id="2050" name="Picture 2">
            <a:extLst>
              <a:ext uri="{FF2B5EF4-FFF2-40B4-BE49-F238E27FC236}">
                <a16:creationId xmlns:a16="http://schemas.microsoft.com/office/drawing/2014/main" id="{4B2C8318-D429-ED29-8571-CA36D87012B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022485" y="102370"/>
            <a:ext cx="3066256" cy="1377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descr="NHS Cornwall and Isles of Scilly logo">
            <a:extLst>
              <a:ext uri="{FF2B5EF4-FFF2-40B4-BE49-F238E27FC236}">
                <a16:creationId xmlns:a16="http://schemas.microsoft.com/office/drawing/2014/main" id="{298A593D-7745-225F-465C-4826FDECA0BC}"/>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19543" r="14489" b="10262"/>
          <a:stretch/>
        </p:blipFill>
        <p:spPr bwMode="auto">
          <a:xfrm>
            <a:off x="0" y="359238"/>
            <a:ext cx="1861409" cy="1121082"/>
          </a:xfrm>
          <a:prstGeom prst="rect">
            <a:avLst/>
          </a:prstGeom>
          <a:ln>
            <a:noFill/>
          </a:ln>
          <a:extLst>
            <a:ext uri="{53640926-AAD7-44D8-BBD7-CCE9431645EC}">
              <a14:shadowObscured xmlns:a14="http://schemas.microsoft.com/office/drawing/2010/main"/>
            </a:ext>
          </a:extLst>
        </p:spPr>
      </p:pic>
      <p:sp>
        <p:nvSpPr>
          <p:cNvPr id="6" name="Title 5">
            <a:extLst>
              <a:ext uri="{FF2B5EF4-FFF2-40B4-BE49-F238E27FC236}">
                <a16:creationId xmlns:a16="http://schemas.microsoft.com/office/drawing/2014/main" id="{50A56529-2BC9-0C40-63AD-940A6FCE6A25}"/>
              </a:ext>
            </a:extLst>
          </p:cNvPr>
          <p:cNvSpPr>
            <a:spLocks noGrp="1"/>
          </p:cNvSpPr>
          <p:nvPr>
            <p:ph type="ctrTitle"/>
          </p:nvPr>
        </p:nvSpPr>
        <p:spPr>
          <a:xfrm>
            <a:off x="0" y="1287815"/>
            <a:ext cx="9855200" cy="1756175"/>
          </a:xfrm>
        </p:spPr>
        <p:txBody>
          <a:bodyPr>
            <a:normAutofit/>
          </a:bodyPr>
          <a:lstStyle/>
          <a:p>
            <a:r>
              <a:rPr lang="en-GB" sz="4400" dirty="0"/>
              <a:t>Environmental Impact</a:t>
            </a:r>
            <a:br>
              <a:rPr lang="en-GB" dirty="0"/>
            </a:br>
            <a:endParaRPr lang="en-GB" dirty="0"/>
          </a:p>
        </p:txBody>
      </p:sp>
      <p:sp>
        <p:nvSpPr>
          <p:cNvPr id="5" name="TextBox 4">
            <a:extLst>
              <a:ext uri="{FF2B5EF4-FFF2-40B4-BE49-F238E27FC236}">
                <a16:creationId xmlns:a16="http://schemas.microsoft.com/office/drawing/2014/main" id="{4E152354-D5D7-8B91-2CF3-F85021660A48}"/>
              </a:ext>
            </a:extLst>
          </p:cNvPr>
          <p:cNvSpPr txBox="1"/>
          <p:nvPr/>
        </p:nvSpPr>
        <p:spPr>
          <a:xfrm>
            <a:off x="335547" y="2623545"/>
            <a:ext cx="7157453" cy="3211779"/>
          </a:xfrm>
          <a:prstGeom prst="rect">
            <a:avLst/>
          </a:prstGeom>
          <a:noFill/>
        </p:spPr>
        <p:txBody>
          <a:bodyPr wrap="square" rtlCol="0">
            <a:spAutoFit/>
          </a:bodyPr>
          <a:lstStyle/>
          <a:p>
            <a:r>
              <a:rPr lang="en-GB" sz="2000" dirty="0"/>
              <a:t>Medical examination and surgical gloves are single-use items and represent one of the largest categories of non-recyclable waste in the healthcare sector.</a:t>
            </a:r>
          </a:p>
          <a:p>
            <a:endParaRPr lang="en-GB" sz="2000" dirty="0"/>
          </a:p>
          <a:p>
            <a:r>
              <a:rPr lang="en-GB" sz="2000" dirty="0"/>
              <a:t>While single-use gloves are an essential measure for protecting both staff and patients, their environmental impact is significant.</a:t>
            </a:r>
          </a:p>
          <a:p>
            <a:endParaRPr lang="en-GB" sz="2000" dirty="0"/>
          </a:p>
          <a:p>
            <a:r>
              <a:rPr lang="en-GB" sz="2000" dirty="0"/>
              <a:t>We can all help reduce this impact by using gloves appropriately and avoiding unnecessary or habitual use.</a:t>
            </a:r>
          </a:p>
        </p:txBody>
      </p:sp>
      <p:pic>
        <p:nvPicPr>
          <p:cNvPr id="2" name="Picture 1">
            <a:extLst>
              <a:ext uri="{FF2B5EF4-FFF2-40B4-BE49-F238E27FC236}">
                <a16:creationId xmlns:a16="http://schemas.microsoft.com/office/drawing/2014/main" id="{53180C07-CABF-EE56-4A77-592ECE6B8F7A}"/>
              </a:ext>
            </a:extLst>
          </p:cNvPr>
          <p:cNvPicPr>
            <a:picLocks noChangeAspect="1"/>
          </p:cNvPicPr>
          <p:nvPr/>
        </p:nvPicPr>
        <p:blipFill>
          <a:blip r:embed="rId4"/>
          <a:stretch>
            <a:fillRect/>
          </a:stretch>
        </p:blipFill>
        <p:spPr>
          <a:xfrm>
            <a:off x="7939691" y="2835564"/>
            <a:ext cx="4023709" cy="2274005"/>
          </a:xfrm>
          <a:prstGeom prst="rect">
            <a:avLst/>
          </a:prstGeom>
        </p:spPr>
      </p:pic>
      <p:pic>
        <p:nvPicPr>
          <p:cNvPr id="3" name="Picture 2">
            <a:extLst>
              <a:ext uri="{FF2B5EF4-FFF2-40B4-BE49-F238E27FC236}">
                <a16:creationId xmlns:a16="http://schemas.microsoft.com/office/drawing/2014/main" id="{F4D91DB8-D8B9-25EE-6A97-6154E22C68CD}"/>
              </a:ext>
            </a:extLst>
          </p:cNvPr>
          <p:cNvPicPr>
            <a:picLocks noChangeAspect="1"/>
          </p:cNvPicPr>
          <p:nvPr/>
        </p:nvPicPr>
        <p:blipFill>
          <a:blip r:embed="rId5"/>
          <a:stretch>
            <a:fillRect/>
          </a:stretch>
        </p:blipFill>
        <p:spPr>
          <a:xfrm>
            <a:off x="4657219" y="153170"/>
            <a:ext cx="2877561" cy="1018120"/>
          </a:xfrm>
          <a:prstGeom prst="rect">
            <a:avLst/>
          </a:prstGeom>
        </p:spPr>
      </p:pic>
    </p:spTree>
    <p:extLst>
      <p:ext uri="{BB962C8B-B14F-4D97-AF65-F5344CB8AC3E}">
        <p14:creationId xmlns:p14="http://schemas.microsoft.com/office/powerpoint/2010/main" val="34516824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64B0CD-BC45-F5D2-9BBD-82E0F43FBCF3}"/>
            </a:ext>
          </a:extLst>
        </p:cNvPr>
        <p:cNvGrpSpPr/>
        <p:nvPr/>
      </p:nvGrpSpPr>
      <p:grpSpPr>
        <a:xfrm>
          <a:off x="0" y="0"/>
          <a:ext cx="0" cy="0"/>
          <a:chOff x="0" y="0"/>
          <a:chExt cx="0" cy="0"/>
        </a:xfrm>
      </p:grpSpPr>
      <p:pic>
        <p:nvPicPr>
          <p:cNvPr id="2050" name="Picture 2">
            <a:extLst>
              <a:ext uri="{FF2B5EF4-FFF2-40B4-BE49-F238E27FC236}">
                <a16:creationId xmlns:a16="http://schemas.microsoft.com/office/drawing/2014/main" id="{A50C7886-D276-C519-9848-2022657E385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022485" y="102370"/>
            <a:ext cx="3066256" cy="1377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descr="NHS Cornwall and Isles of Scilly logo">
            <a:extLst>
              <a:ext uri="{FF2B5EF4-FFF2-40B4-BE49-F238E27FC236}">
                <a16:creationId xmlns:a16="http://schemas.microsoft.com/office/drawing/2014/main" id="{5487126A-536D-929C-1232-1F66C0369636}"/>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19543" r="14489" b="10262"/>
          <a:stretch/>
        </p:blipFill>
        <p:spPr bwMode="auto">
          <a:xfrm>
            <a:off x="0" y="359238"/>
            <a:ext cx="1861409" cy="1121082"/>
          </a:xfrm>
          <a:prstGeom prst="rect">
            <a:avLst/>
          </a:prstGeom>
          <a:ln>
            <a:noFill/>
          </a:ln>
          <a:extLst>
            <a:ext uri="{53640926-AAD7-44D8-BBD7-CCE9431645EC}">
              <a14:shadowObscured xmlns:a14="http://schemas.microsoft.com/office/drawing/2010/main"/>
            </a:ext>
          </a:extLst>
        </p:spPr>
      </p:pic>
      <p:sp>
        <p:nvSpPr>
          <p:cNvPr id="6" name="Title 5">
            <a:extLst>
              <a:ext uri="{FF2B5EF4-FFF2-40B4-BE49-F238E27FC236}">
                <a16:creationId xmlns:a16="http://schemas.microsoft.com/office/drawing/2014/main" id="{A04F79B4-D157-A2FB-3C91-EFC137A3DEAA}"/>
              </a:ext>
            </a:extLst>
          </p:cNvPr>
          <p:cNvSpPr>
            <a:spLocks noGrp="1"/>
          </p:cNvSpPr>
          <p:nvPr>
            <p:ph type="ctrTitle"/>
          </p:nvPr>
        </p:nvSpPr>
        <p:spPr>
          <a:xfrm>
            <a:off x="0" y="1287815"/>
            <a:ext cx="12192000" cy="1756175"/>
          </a:xfrm>
        </p:spPr>
        <p:txBody>
          <a:bodyPr>
            <a:normAutofit/>
          </a:bodyPr>
          <a:lstStyle/>
          <a:p>
            <a:r>
              <a:rPr lang="en-GB" sz="4400" dirty="0"/>
              <a:t>Changing Perceptions</a:t>
            </a:r>
            <a:br>
              <a:rPr lang="en-GB" dirty="0"/>
            </a:br>
            <a:endParaRPr lang="en-GB" dirty="0"/>
          </a:p>
        </p:txBody>
      </p:sp>
      <p:sp>
        <p:nvSpPr>
          <p:cNvPr id="5" name="TextBox 4">
            <a:extLst>
              <a:ext uri="{FF2B5EF4-FFF2-40B4-BE49-F238E27FC236}">
                <a16:creationId xmlns:a16="http://schemas.microsoft.com/office/drawing/2014/main" id="{BA09B3C6-EA4E-0FDF-C0F1-DAE83EC46B0B}"/>
              </a:ext>
            </a:extLst>
          </p:cNvPr>
          <p:cNvSpPr txBox="1"/>
          <p:nvPr/>
        </p:nvSpPr>
        <p:spPr>
          <a:xfrm>
            <a:off x="335547" y="2442786"/>
            <a:ext cx="11753194" cy="3785652"/>
          </a:xfrm>
          <a:prstGeom prst="rect">
            <a:avLst/>
          </a:prstGeom>
          <a:noFill/>
        </p:spPr>
        <p:txBody>
          <a:bodyPr wrap="square" rtlCol="0">
            <a:spAutoFit/>
          </a:bodyPr>
          <a:lstStyle/>
          <a:p>
            <a:r>
              <a:rPr lang="en-GB" sz="2000" dirty="0"/>
              <a:t>Patients' expectations that staff should wear gloves has increased post pandemic.</a:t>
            </a:r>
          </a:p>
          <a:p>
            <a:endParaRPr lang="en-GB" sz="2000" dirty="0"/>
          </a:p>
          <a:p>
            <a:r>
              <a:rPr lang="en-GB" sz="2000" dirty="0"/>
              <a:t>Research has shown that nurses and other health care professionals wear gloves because they think it protects their patients in some way.</a:t>
            </a:r>
          </a:p>
          <a:p>
            <a:endParaRPr lang="en-GB" sz="2000" dirty="0"/>
          </a:p>
          <a:p>
            <a:r>
              <a:rPr lang="en-GB" sz="2000" dirty="0"/>
              <a:t>Staff feel protected and can then forget to undertake hand hygiene when it is indicated in accordance with the 5 moments.</a:t>
            </a:r>
          </a:p>
          <a:p>
            <a:endParaRPr lang="en-GB" sz="2000" dirty="0"/>
          </a:p>
          <a:p>
            <a:r>
              <a:rPr lang="en-GB" sz="2000" dirty="0"/>
              <a:t>Gloves are not a substitute to good hand hygiene.</a:t>
            </a:r>
          </a:p>
          <a:p>
            <a:endParaRPr lang="en-GB" sz="2000" dirty="0"/>
          </a:p>
          <a:p>
            <a:r>
              <a:rPr lang="en-GB" sz="2000" dirty="0"/>
              <a:t>Hand hygiene is one of the most highly effective ways of protecting staff and patients and this can often be forgotten when staff are wearing gloves.</a:t>
            </a:r>
          </a:p>
        </p:txBody>
      </p:sp>
      <p:pic>
        <p:nvPicPr>
          <p:cNvPr id="3" name="Picture 2" descr="A blue and green rectangles with white text&#10;&#10;AI-generated content may be incorrect.">
            <a:extLst>
              <a:ext uri="{FF2B5EF4-FFF2-40B4-BE49-F238E27FC236}">
                <a16:creationId xmlns:a16="http://schemas.microsoft.com/office/drawing/2014/main" id="{7C0E6424-E091-8CA6-855D-3181D1F0346B}"/>
              </a:ext>
            </a:extLst>
          </p:cNvPr>
          <p:cNvPicPr>
            <a:picLocks noChangeAspect="1"/>
          </p:cNvPicPr>
          <p:nvPr/>
        </p:nvPicPr>
        <p:blipFill>
          <a:blip r:embed="rId5"/>
          <a:stretch>
            <a:fillRect/>
          </a:stretch>
        </p:blipFill>
        <p:spPr>
          <a:xfrm>
            <a:off x="4773058" y="120829"/>
            <a:ext cx="2878172" cy="1017465"/>
          </a:xfrm>
          <a:prstGeom prst="rect">
            <a:avLst/>
          </a:prstGeom>
        </p:spPr>
      </p:pic>
    </p:spTree>
    <p:extLst>
      <p:ext uri="{BB962C8B-B14F-4D97-AF65-F5344CB8AC3E}">
        <p14:creationId xmlns:p14="http://schemas.microsoft.com/office/powerpoint/2010/main" val="35286167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A77312-8965-1425-3120-EFA0A4E04D40}"/>
            </a:ext>
          </a:extLst>
        </p:cNvPr>
        <p:cNvGrpSpPr/>
        <p:nvPr/>
      </p:nvGrpSpPr>
      <p:grpSpPr>
        <a:xfrm>
          <a:off x="0" y="0"/>
          <a:ext cx="0" cy="0"/>
          <a:chOff x="0" y="0"/>
          <a:chExt cx="0" cy="0"/>
        </a:xfrm>
      </p:grpSpPr>
      <p:pic>
        <p:nvPicPr>
          <p:cNvPr id="2050" name="Picture 2">
            <a:extLst>
              <a:ext uri="{FF2B5EF4-FFF2-40B4-BE49-F238E27FC236}">
                <a16:creationId xmlns:a16="http://schemas.microsoft.com/office/drawing/2014/main" id="{A78ED3B6-DF9C-6E48-6224-89645001063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022485" y="102370"/>
            <a:ext cx="3066256" cy="1377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descr="NHS Cornwall and Isles of Scilly logo">
            <a:extLst>
              <a:ext uri="{FF2B5EF4-FFF2-40B4-BE49-F238E27FC236}">
                <a16:creationId xmlns:a16="http://schemas.microsoft.com/office/drawing/2014/main" id="{A0CEA065-A78D-26A1-614C-ABD372ACA1D3}"/>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19543" r="14489" b="10262"/>
          <a:stretch/>
        </p:blipFill>
        <p:spPr bwMode="auto">
          <a:xfrm>
            <a:off x="0" y="359238"/>
            <a:ext cx="1861409" cy="1121082"/>
          </a:xfrm>
          <a:prstGeom prst="rect">
            <a:avLst/>
          </a:prstGeom>
          <a:ln>
            <a:noFill/>
          </a:ln>
          <a:extLst>
            <a:ext uri="{53640926-AAD7-44D8-BBD7-CCE9431645EC}">
              <a14:shadowObscured xmlns:a14="http://schemas.microsoft.com/office/drawing/2010/main"/>
            </a:ext>
          </a:extLst>
        </p:spPr>
      </p:pic>
      <p:pic>
        <p:nvPicPr>
          <p:cNvPr id="9" name="Picture 8" descr="A blue and green rectangles with white text&#10;&#10;AI-generated content may be incorrect.">
            <a:extLst>
              <a:ext uri="{FF2B5EF4-FFF2-40B4-BE49-F238E27FC236}">
                <a16:creationId xmlns:a16="http://schemas.microsoft.com/office/drawing/2014/main" id="{EB0DE4F3-FC9F-5E5E-5C86-57A1AE416DA3}"/>
              </a:ext>
            </a:extLst>
          </p:cNvPr>
          <p:cNvPicPr>
            <a:picLocks noChangeAspect="1"/>
          </p:cNvPicPr>
          <p:nvPr/>
        </p:nvPicPr>
        <p:blipFill>
          <a:blip r:embed="rId5"/>
          <a:stretch>
            <a:fillRect/>
          </a:stretch>
        </p:blipFill>
        <p:spPr>
          <a:xfrm>
            <a:off x="4656914" y="127187"/>
            <a:ext cx="2878172" cy="1017465"/>
          </a:xfrm>
          <a:prstGeom prst="rect">
            <a:avLst/>
          </a:prstGeom>
        </p:spPr>
      </p:pic>
      <p:sp>
        <p:nvSpPr>
          <p:cNvPr id="6" name="Title 5">
            <a:extLst>
              <a:ext uri="{FF2B5EF4-FFF2-40B4-BE49-F238E27FC236}">
                <a16:creationId xmlns:a16="http://schemas.microsoft.com/office/drawing/2014/main" id="{25D84FAB-86C9-BF67-211E-B58C9A828B78}"/>
              </a:ext>
            </a:extLst>
          </p:cNvPr>
          <p:cNvSpPr>
            <a:spLocks noGrp="1"/>
          </p:cNvSpPr>
          <p:nvPr>
            <p:ph type="ctrTitle"/>
          </p:nvPr>
        </p:nvSpPr>
        <p:spPr>
          <a:xfrm>
            <a:off x="-1" y="1480320"/>
            <a:ext cx="8267701" cy="1756175"/>
          </a:xfrm>
        </p:spPr>
        <p:txBody>
          <a:bodyPr>
            <a:normAutofit/>
          </a:bodyPr>
          <a:lstStyle/>
          <a:p>
            <a:r>
              <a:rPr lang="en-GB" sz="4400" dirty="0"/>
              <a:t>Hand Hygiene</a:t>
            </a:r>
            <a:br>
              <a:rPr lang="en-GB" dirty="0"/>
            </a:br>
            <a:endParaRPr lang="en-GB" dirty="0"/>
          </a:p>
        </p:txBody>
      </p:sp>
      <p:sp>
        <p:nvSpPr>
          <p:cNvPr id="5" name="TextBox 4">
            <a:extLst>
              <a:ext uri="{FF2B5EF4-FFF2-40B4-BE49-F238E27FC236}">
                <a16:creationId xmlns:a16="http://schemas.microsoft.com/office/drawing/2014/main" id="{F6B51E9F-C06F-2373-BD03-87C1811051F9}"/>
              </a:ext>
            </a:extLst>
          </p:cNvPr>
          <p:cNvSpPr txBox="1"/>
          <p:nvPr/>
        </p:nvSpPr>
        <p:spPr>
          <a:xfrm>
            <a:off x="370973" y="2669840"/>
            <a:ext cx="7896727" cy="3170099"/>
          </a:xfrm>
          <a:prstGeom prst="rect">
            <a:avLst/>
          </a:prstGeom>
          <a:noFill/>
        </p:spPr>
        <p:txBody>
          <a:bodyPr wrap="square" rtlCol="0">
            <a:spAutoFit/>
          </a:bodyPr>
          <a:lstStyle/>
          <a:p>
            <a:r>
              <a:rPr lang="en-GB" sz="2000" dirty="0"/>
              <a:t>Hand hygiene is essential to reduce the transmission of infection. </a:t>
            </a:r>
          </a:p>
          <a:p>
            <a:endParaRPr lang="en-GB" sz="2000" dirty="0"/>
          </a:p>
          <a:p>
            <a:r>
              <a:rPr lang="en-GB" sz="2000" dirty="0"/>
              <a:t>All staff and visitors should decontaminate their hands with an alcohol-based hand rub when entering and leaving the practice.</a:t>
            </a:r>
          </a:p>
          <a:p>
            <a:endParaRPr lang="en-GB" sz="2000" dirty="0"/>
          </a:p>
          <a:p>
            <a:r>
              <a:rPr lang="en-GB" sz="2000" dirty="0"/>
              <a:t>Clinical staff must be bare below the elbow, plain band wedding ring worn only, no false nails / nail varnish etc. </a:t>
            </a:r>
          </a:p>
          <a:p>
            <a:endParaRPr lang="en-GB" sz="2000" dirty="0"/>
          </a:p>
          <a:p>
            <a:r>
              <a:rPr lang="en-GB" sz="2000" dirty="0"/>
              <a:t>Undertake hand hygiene when it is indicated in accordance with the 5 moments.</a:t>
            </a:r>
          </a:p>
        </p:txBody>
      </p:sp>
      <p:pic>
        <p:nvPicPr>
          <p:cNvPr id="2" name="Picture 1">
            <a:extLst>
              <a:ext uri="{FF2B5EF4-FFF2-40B4-BE49-F238E27FC236}">
                <a16:creationId xmlns:a16="http://schemas.microsoft.com/office/drawing/2014/main" id="{1AA96728-DB54-2378-6E6A-AC8E5FCF072C}"/>
              </a:ext>
            </a:extLst>
          </p:cNvPr>
          <p:cNvPicPr>
            <a:picLocks noChangeAspect="1"/>
          </p:cNvPicPr>
          <p:nvPr/>
        </p:nvPicPr>
        <p:blipFill>
          <a:blip r:embed="rId6"/>
          <a:stretch>
            <a:fillRect/>
          </a:stretch>
        </p:blipFill>
        <p:spPr>
          <a:xfrm>
            <a:off x="8834459" y="1340505"/>
            <a:ext cx="3170195" cy="5114987"/>
          </a:xfrm>
          <a:prstGeom prst="rect">
            <a:avLst/>
          </a:prstGeom>
        </p:spPr>
      </p:pic>
    </p:spTree>
    <p:extLst>
      <p:ext uri="{BB962C8B-B14F-4D97-AF65-F5344CB8AC3E}">
        <p14:creationId xmlns:p14="http://schemas.microsoft.com/office/powerpoint/2010/main" val="7980950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9E5755-AA0C-8F05-76F5-BF7721BC529A}"/>
            </a:ext>
          </a:extLst>
        </p:cNvPr>
        <p:cNvGrpSpPr/>
        <p:nvPr/>
      </p:nvGrpSpPr>
      <p:grpSpPr>
        <a:xfrm>
          <a:off x="0" y="0"/>
          <a:ext cx="0" cy="0"/>
          <a:chOff x="0" y="0"/>
          <a:chExt cx="0" cy="0"/>
        </a:xfrm>
      </p:grpSpPr>
      <p:pic>
        <p:nvPicPr>
          <p:cNvPr id="2050" name="Picture 2">
            <a:extLst>
              <a:ext uri="{FF2B5EF4-FFF2-40B4-BE49-F238E27FC236}">
                <a16:creationId xmlns:a16="http://schemas.microsoft.com/office/drawing/2014/main" id="{5CE08C0B-3DB6-22BB-D95F-46226A2E625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022485" y="102370"/>
            <a:ext cx="3066256" cy="1377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descr="NHS Cornwall and Isles of Scilly logo">
            <a:extLst>
              <a:ext uri="{FF2B5EF4-FFF2-40B4-BE49-F238E27FC236}">
                <a16:creationId xmlns:a16="http://schemas.microsoft.com/office/drawing/2014/main" id="{7EF5C188-D931-FEA7-038E-A0A4FD0139E8}"/>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19543" r="14489" b="10262"/>
          <a:stretch/>
        </p:blipFill>
        <p:spPr bwMode="auto">
          <a:xfrm>
            <a:off x="0" y="359238"/>
            <a:ext cx="1861409" cy="1121082"/>
          </a:xfrm>
          <a:prstGeom prst="rect">
            <a:avLst/>
          </a:prstGeom>
          <a:ln>
            <a:noFill/>
          </a:ln>
          <a:extLst>
            <a:ext uri="{53640926-AAD7-44D8-BBD7-CCE9431645EC}">
              <a14:shadowObscured xmlns:a14="http://schemas.microsoft.com/office/drawing/2010/main"/>
            </a:ext>
          </a:extLst>
        </p:spPr>
      </p:pic>
      <p:pic>
        <p:nvPicPr>
          <p:cNvPr id="9" name="Picture 8" descr="A blue and green rectangles with white text&#10;&#10;AI-generated content may be incorrect.">
            <a:extLst>
              <a:ext uri="{FF2B5EF4-FFF2-40B4-BE49-F238E27FC236}">
                <a16:creationId xmlns:a16="http://schemas.microsoft.com/office/drawing/2014/main" id="{F67A502A-1E13-4346-C340-2541A4A6D165}"/>
              </a:ext>
            </a:extLst>
          </p:cNvPr>
          <p:cNvPicPr>
            <a:picLocks noChangeAspect="1"/>
          </p:cNvPicPr>
          <p:nvPr/>
        </p:nvPicPr>
        <p:blipFill>
          <a:blip r:embed="rId5"/>
          <a:stretch>
            <a:fillRect/>
          </a:stretch>
        </p:blipFill>
        <p:spPr>
          <a:xfrm>
            <a:off x="4656914" y="127187"/>
            <a:ext cx="2878172" cy="1017465"/>
          </a:xfrm>
          <a:prstGeom prst="rect">
            <a:avLst/>
          </a:prstGeom>
        </p:spPr>
      </p:pic>
      <p:sp>
        <p:nvSpPr>
          <p:cNvPr id="6" name="Title 5">
            <a:extLst>
              <a:ext uri="{FF2B5EF4-FFF2-40B4-BE49-F238E27FC236}">
                <a16:creationId xmlns:a16="http://schemas.microsoft.com/office/drawing/2014/main" id="{66960D9D-B62C-B0B8-DC89-6D8A20A440D3}"/>
              </a:ext>
            </a:extLst>
          </p:cNvPr>
          <p:cNvSpPr>
            <a:spLocks noGrp="1"/>
          </p:cNvSpPr>
          <p:nvPr>
            <p:ph type="ctrTitle"/>
          </p:nvPr>
        </p:nvSpPr>
        <p:spPr>
          <a:xfrm>
            <a:off x="8672441" y="1981200"/>
            <a:ext cx="3416300" cy="3911600"/>
          </a:xfrm>
        </p:spPr>
        <p:txBody>
          <a:bodyPr>
            <a:normAutofit/>
          </a:bodyPr>
          <a:lstStyle/>
          <a:p>
            <a:r>
              <a:rPr lang="en-GB" sz="2700" b="1" dirty="0"/>
              <a:t>Hand Hygiene: </a:t>
            </a:r>
            <a:br>
              <a:rPr lang="en-GB" sz="2700" b="1" dirty="0"/>
            </a:br>
            <a:br>
              <a:rPr lang="en-GB" sz="2700" dirty="0"/>
            </a:br>
            <a:r>
              <a:rPr lang="en-GB" sz="2700" dirty="0"/>
              <a:t>You should wash your hands for the time it takes to sing "Happy Birthday" twice (around 20 seconds)</a:t>
            </a:r>
            <a:br>
              <a:rPr lang="en-GB" dirty="0"/>
            </a:br>
            <a:endParaRPr lang="en-GB" dirty="0"/>
          </a:p>
        </p:txBody>
      </p:sp>
      <p:pic>
        <p:nvPicPr>
          <p:cNvPr id="8" name="Picture 7">
            <a:extLst>
              <a:ext uri="{FF2B5EF4-FFF2-40B4-BE49-F238E27FC236}">
                <a16:creationId xmlns:a16="http://schemas.microsoft.com/office/drawing/2014/main" id="{ED6B2F41-5D75-51AE-ADB8-7F73CB2CB5D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584124" y="0"/>
            <a:ext cx="5023752" cy="7105338"/>
          </a:xfrm>
          <a:prstGeom prst="rect">
            <a:avLst/>
          </a:prstGeom>
        </p:spPr>
      </p:pic>
    </p:spTree>
    <p:extLst>
      <p:ext uri="{BB962C8B-B14F-4D97-AF65-F5344CB8AC3E}">
        <p14:creationId xmlns:p14="http://schemas.microsoft.com/office/powerpoint/2010/main" val="41498654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A2362DF-7A40-2D6F-7AC7-94FD89E38F1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125744" y="5480050"/>
            <a:ext cx="3066256" cy="1377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Content Placeholder 10">
            <a:extLst>
              <a:ext uri="{FF2B5EF4-FFF2-40B4-BE49-F238E27FC236}">
                <a16:creationId xmlns:a16="http://schemas.microsoft.com/office/drawing/2014/main" id="{255A7C4E-C1DF-E957-94A0-22B4BACF84E3}"/>
              </a:ext>
            </a:extLst>
          </p:cNvPr>
          <p:cNvPicPr>
            <a:picLocks noGrp="1" noChangeAspect="1"/>
          </p:cNvPicPr>
          <p:nvPr>
            <p:ph idx="1"/>
          </p:nvPr>
        </p:nvPicPr>
        <p:blipFill>
          <a:blip r:embed="rId4">
            <a:extLst>
              <a:ext uri="{28A0092B-C50C-407E-A947-70E740481C1C}">
                <a14:useLocalDpi xmlns:a14="http://schemas.microsoft.com/office/drawing/2010/main" val="0"/>
              </a:ext>
            </a:extLst>
          </a:blip>
          <a:srcRect b="42500"/>
          <a:stretch>
            <a:fillRect/>
          </a:stretch>
        </p:blipFill>
        <p:spPr>
          <a:xfrm>
            <a:off x="-85132" y="1972767"/>
            <a:ext cx="6524032" cy="4324066"/>
          </a:xfrm>
          <a:prstGeom prst="rect">
            <a:avLst/>
          </a:prstGeom>
        </p:spPr>
      </p:pic>
      <p:pic>
        <p:nvPicPr>
          <p:cNvPr id="12" name="Picture 11">
            <a:extLst>
              <a:ext uri="{FF2B5EF4-FFF2-40B4-BE49-F238E27FC236}">
                <a16:creationId xmlns:a16="http://schemas.microsoft.com/office/drawing/2014/main" id="{8D678DF2-3B50-DF03-5C28-640178F459D5}"/>
              </a:ext>
            </a:extLst>
          </p:cNvPr>
          <p:cNvPicPr>
            <a:picLocks noChangeAspect="1"/>
          </p:cNvPicPr>
          <p:nvPr/>
        </p:nvPicPr>
        <p:blipFill>
          <a:blip r:embed="rId5"/>
          <a:srcRect t="56590"/>
          <a:stretch>
            <a:fillRect/>
          </a:stretch>
        </p:blipFill>
        <p:spPr>
          <a:xfrm>
            <a:off x="5137172" y="389546"/>
            <a:ext cx="7852601" cy="3929556"/>
          </a:xfrm>
          <a:prstGeom prst="rect">
            <a:avLst/>
          </a:prstGeom>
        </p:spPr>
      </p:pic>
      <p:pic>
        <p:nvPicPr>
          <p:cNvPr id="13" name="Picture 12">
            <a:extLst>
              <a:ext uri="{FF2B5EF4-FFF2-40B4-BE49-F238E27FC236}">
                <a16:creationId xmlns:a16="http://schemas.microsoft.com/office/drawing/2014/main" id="{599DCED1-0495-0C6F-7087-00942ACFF06B}"/>
              </a:ext>
            </a:extLst>
          </p:cNvPr>
          <p:cNvPicPr>
            <a:picLocks noChangeAspect="1"/>
          </p:cNvPicPr>
          <p:nvPr/>
        </p:nvPicPr>
        <p:blipFill>
          <a:blip r:embed="rId6"/>
          <a:stretch>
            <a:fillRect/>
          </a:stretch>
        </p:blipFill>
        <p:spPr>
          <a:xfrm>
            <a:off x="7042307" y="5735665"/>
            <a:ext cx="1860393" cy="1122335"/>
          </a:xfrm>
          <a:prstGeom prst="rect">
            <a:avLst/>
          </a:prstGeom>
        </p:spPr>
      </p:pic>
      <p:sp>
        <p:nvSpPr>
          <p:cNvPr id="15" name="TextBox 14">
            <a:extLst>
              <a:ext uri="{FF2B5EF4-FFF2-40B4-BE49-F238E27FC236}">
                <a16:creationId xmlns:a16="http://schemas.microsoft.com/office/drawing/2014/main" id="{96A21EF9-52F4-8188-3786-52C844901156}"/>
              </a:ext>
            </a:extLst>
          </p:cNvPr>
          <p:cNvSpPr txBox="1"/>
          <p:nvPr/>
        </p:nvSpPr>
        <p:spPr>
          <a:xfrm>
            <a:off x="266700" y="704103"/>
            <a:ext cx="5118100" cy="954107"/>
          </a:xfrm>
          <a:prstGeom prst="rect">
            <a:avLst/>
          </a:prstGeom>
          <a:noFill/>
        </p:spPr>
        <p:txBody>
          <a:bodyPr wrap="square" rtlCol="0">
            <a:spAutoFit/>
          </a:bodyPr>
          <a:lstStyle/>
          <a:p>
            <a:r>
              <a:rPr lang="en-GB" sz="2800" dirty="0"/>
              <a:t>Your </a:t>
            </a:r>
            <a:r>
              <a:rPr lang="en-GB" sz="2800" b="1" i="1" u="sng" dirty="0"/>
              <a:t>5 moments </a:t>
            </a:r>
            <a:r>
              <a:rPr lang="en-GB" sz="2800" dirty="0"/>
              <a:t>for </a:t>
            </a:r>
            <a:r>
              <a:rPr lang="en-GB" sz="2800" b="1" dirty="0"/>
              <a:t>Hand Hygiene</a:t>
            </a:r>
            <a:r>
              <a:rPr lang="en-GB" sz="2800" dirty="0"/>
              <a:t> at the point of care</a:t>
            </a:r>
          </a:p>
        </p:txBody>
      </p:sp>
    </p:spTree>
    <p:extLst>
      <p:ext uri="{BB962C8B-B14F-4D97-AF65-F5344CB8AC3E}">
        <p14:creationId xmlns:p14="http://schemas.microsoft.com/office/powerpoint/2010/main" val="12494201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2CEA3C-9542-4263-B7A8-9D7592CC2ED2}"/>
              </a:ext>
            </a:extLst>
          </p:cNvPr>
          <p:cNvSpPr>
            <a:spLocks noGrp="1"/>
          </p:cNvSpPr>
          <p:nvPr>
            <p:ph type="title"/>
          </p:nvPr>
        </p:nvSpPr>
        <p:spPr/>
        <p:txBody>
          <a:bodyPr/>
          <a:lstStyle/>
          <a:p>
            <a:r>
              <a:rPr lang="en-GB" dirty="0"/>
              <a:t>Hand Hygiene</a:t>
            </a:r>
          </a:p>
        </p:txBody>
      </p:sp>
      <p:pic>
        <p:nvPicPr>
          <p:cNvPr id="1026" name="Picture 2">
            <a:extLst>
              <a:ext uri="{FF2B5EF4-FFF2-40B4-BE49-F238E27FC236}">
                <a16:creationId xmlns:a16="http://schemas.microsoft.com/office/drawing/2014/main" id="{5A159270-DD58-4788-87A8-3EDB2E053F6C}"/>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798011" y="393887"/>
            <a:ext cx="2881312" cy="1377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Online Media 5" title="The invisible challenge: in healthcare settings">
            <a:hlinkClick r:id="" action="ppaction://media"/>
            <a:extLst>
              <a:ext uri="{FF2B5EF4-FFF2-40B4-BE49-F238E27FC236}">
                <a16:creationId xmlns:a16="http://schemas.microsoft.com/office/drawing/2014/main" id="{DA254F82-D260-2D32-CD8C-59439D50EDC6}"/>
              </a:ext>
            </a:extLst>
          </p:cNvPr>
          <p:cNvPicPr>
            <a:picLocks noGrp="1" noRot="1" noChangeAspect="1"/>
          </p:cNvPicPr>
          <p:nvPr>
            <p:ph idx="1"/>
            <a:videoFile r:link="rId1"/>
          </p:nvPr>
        </p:nvPicPr>
        <p:blipFill>
          <a:blip r:embed="rId5"/>
          <a:stretch>
            <a:fillRect/>
          </a:stretch>
        </p:blipFill>
        <p:spPr>
          <a:xfrm>
            <a:off x="2398713" y="1771650"/>
            <a:ext cx="7392987" cy="4176713"/>
          </a:xfrm>
          <a:prstGeom prst="rect">
            <a:avLst/>
          </a:prstGeom>
        </p:spPr>
      </p:pic>
    </p:spTree>
    <p:extLst>
      <p:ext uri="{BB962C8B-B14F-4D97-AF65-F5344CB8AC3E}">
        <p14:creationId xmlns:p14="http://schemas.microsoft.com/office/powerpoint/2010/main" val="506951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C2D734-502A-E6D8-C35E-3464C497C1F4}"/>
            </a:ext>
          </a:extLst>
        </p:cNvPr>
        <p:cNvGrpSpPr/>
        <p:nvPr/>
      </p:nvGrpSpPr>
      <p:grpSpPr>
        <a:xfrm>
          <a:off x="0" y="0"/>
          <a:ext cx="0" cy="0"/>
          <a:chOff x="0" y="0"/>
          <a:chExt cx="0" cy="0"/>
        </a:xfrm>
      </p:grpSpPr>
      <p:pic>
        <p:nvPicPr>
          <p:cNvPr id="2050" name="Picture 2">
            <a:extLst>
              <a:ext uri="{FF2B5EF4-FFF2-40B4-BE49-F238E27FC236}">
                <a16:creationId xmlns:a16="http://schemas.microsoft.com/office/drawing/2014/main" id="{89900040-E87C-CC1E-DC7D-3BDAE644848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022485" y="102370"/>
            <a:ext cx="3066256" cy="1377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descr="NHS Cornwall and Isles of Scilly logo">
            <a:extLst>
              <a:ext uri="{FF2B5EF4-FFF2-40B4-BE49-F238E27FC236}">
                <a16:creationId xmlns:a16="http://schemas.microsoft.com/office/drawing/2014/main" id="{C768CCE4-F720-40ED-FB8F-8A8130316947}"/>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19543" r="14489" b="10262"/>
          <a:stretch/>
        </p:blipFill>
        <p:spPr bwMode="auto">
          <a:xfrm>
            <a:off x="0" y="359238"/>
            <a:ext cx="1861409" cy="1121082"/>
          </a:xfrm>
          <a:prstGeom prst="rect">
            <a:avLst/>
          </a:prstGeom>
          <a:ln>
            <a:noFill/>
          </a:ln>
          <a:extLst>
            <a:ext uri="{53640926-AAD7-44D8-BBD7-CCE9431645EC}">
              <a14:shadowObscured xmlns:a14="http://schemas.microsoft.com/office/drawing/2010/main"/>
            </a:ext>
          </a:extLst>
        </p:spPr>
      </p:pic>
      <p:pic>
        <p:nvPicPr>
          <p:cNvPr id="9" name="Picture 8" descr="A blue and green rectangles with white text&#10;&#10;AI-generated content may be incorrect.">
            <a:extLst>
              <a:ext uri="{FF2B5EF4-FFF2-40B4-BE49-F238E27FC236}">
                <a16:creationId xmlns:a16="http://schemas.microsoft.com/office/drawing/2014/main" id="{173C701B-BFE6-2678-8351-A8EDA5BC8C14}"/>
              </a:ext>
            </a:extLst>
          </p:cNvPr>
          <p:cNvPicPr>
            <a:picLocks noChangeAspect="1"/>
          </p:cNvPicPr>
          <p:nvPr/>
        </p:nvPicPr>
        <p:blipFill>
          <a:blip r:embed="rId5"/>
          <a:stretch>
            <a:fillRect/>
          </a:stretch>
        </p:blipFill>
        <p:spPr>
          <a:xfrm>
            <a:off x="4656914" y="127187"/>
            <a:ext cx="2878172" cy="1017465"/>
          </a:xfrm>
          <a:prstGeom prst="rect">
            <a:avLst/>
          </a:prstGeom>
        </p:spPr>
      </p:pic>
      <p:sp>
        <p:nvSpPr>
          <p:cNvPr id="6" name="Title 5">
            <a:extLst>
              <a:ext uri="{FF2B5EF4-FFF2-40B4-BE49-F238E27FC236}">
                <a16:creationId xmlns:a16="http://schemas.microsoft.com/office/drawing/2014/main" id="{CABA0561-55D1-2DF3-7039-89D6463CDCC3}"/>
              </a:ext>
            </a:extLst>
          </p:cNvPr>
          <p:cNvSpPr>
            <a:spLocks noGrp="1"/>
          </p:cNvSpPr>
          <p:nvPr>
            <p:ph type="ctrTitle"/>
          </p:nvPr>
        </p:nvSpPr>
        <p:spPr>
          <a:xfrm>
            <a:off x="-1" y="1480320"/>
            <a:ext cx="12088742" cy="1756175"/>
          </a:xfrm>
        </p:spPr>
        <p:txBody>
          <a:bodyPr>
            <a:normAutofit/>
          </a:bodyPr>
          <a:lstStyle/>
          <a:p>
            <a:r>
              <a:rPr lang="en-GB" sz="4400" dirty="0"/>
              <a:t>Contact Dermatitis</a:t>
            </a:r>
            <a:br>
              <a:rPr lang="en-GB" dirty="0"/>
            </a:br>
            <a:endParaRPr lang="en-GB" dirty="0"/>
          </a:p>
        </p:txBody>
      </p:sp>
      <p:sp>
        <p:nvSpPr>
          <p:cNvPr id="5" name="TextBox 4">
            <a:extLst>
              <a:ext uri="{FF2B5EF4-FFF2-40B4-BE49-F238E27FC236}">
                <a16:creationId xmlns:a16="http://schemas.microsoft.com/office/drawing/2014/main" id="{119D2747-6047-05EA-6F24-F38475EBE370}"/>
              </a:ext>
            </a:extLst>
          </p:cNvPr>
          <p:cNvSpPr txBox="1"/>
          <p:nvPr/>
        </p:nvSpPr>
        <p:spPr>
          <a:xfrm>
            <a:off x="370973" y="2669840"/>
            <a:ext cx="11490827" cy="2246769"/>
          </a:xfrm>
          <a:prstGeom prst="rect">
            <a:avLst/>
          </a:prstGeom>
          <a:noFill/>
        </p:spPr>
        <p:txBody>
          <a:bodyPr wrap="square" rtlCol="0">
            <a:spAutoFit/>
          </a:bodyPr>
          <a:lstStyle/>
          <a:p>
            <a:r>
              <a:rPr lang="en-GB" sz="2000" dirty="0"/>
              <a:t>Wearing gloves inappropriately or for long periods of time can cause skin problems.</a:t>
            </a:r>
          </a:p>
          <a:p>
            <a:endParaRPr lang="en-GB" sz="2000" dirty="0"/>
          </a:p>
          <a:p>
            <a:endParaRPr lang="en-GB" sz="2000" dirty="0"/>
          </a:p>
          <a:p>
            <a:r>
              <a:rPr lang="en-GB" sz="2000" dirty="0"/>
              <a:t>If hand hygiene is not done or incorrectly done it can increase the risk of dermatitis.</a:t>
            </a:r>
          </a:p>
          <a:p>
            <a:endParaRPr lang="en-GB" sz="2000" dirty="0"/>
          </a:p>
          <a:p>
            <a:endParaRPr lang="en-GB" sz="2000" dirty="0"/>
          </a:p>
          <a:p>
            <a:r>
              <a:rPr lang="en-GB" sz="2000" dirty="0"/>
              <a:t>Regular use of conditioning creams and emollients should be encouraged after hand washing.</a:t>
            </a:r>
          </a:p>
        </p:txBody>
      </p:sp>
    </p:spTree>
    <p:extLst>
      <p:ext uri="{BB962C8B-B14F-4D97-AF65-F5344CB8AC3E}">
        <p14:creationId xmlns:p14="http://schemas.microsoft.com/office/powerpoint/2010/main" val="37776404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CA7BEE-DD2E-BF41-D28D-B6D8F63894F4}"/>
            </a:ext>
          </a:extLst>
        </p:cNvPr>
        <p:cNvGrpSpPr/>
        <p:nvPr/>
      </p:nvGrpSpPr>
      <p:grpSpPr>
        <a:xfrm>
          <a:off x="0" y="0"/>
          <a:ext cx="0" cy="0"/>
          <a:chOff x="0" y="0"/>
          <a:chExt cx="0" cy="0"/>
        </a:xfrm>
      </p:grpSpPr>
      <p:pic>
        <p:nvPicPr>
          <p:cNvPr id="2050" name="Picture 2">
            <a:extLst>
              <a:ext uri="{FF2B5EF4-FFF2-40B4-BE49-F238E27FC236}">
                <a16:creationId xmlns:a16="http://schemas.microsoft.com/office/drawing/2014/main" id="{F6D2B250-76DB-EB97-8933-6AA95BB3CFD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022485" y="102370"/>
            <a:ext cx="3066256" cy="1377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descr="NHS Cornwall and Isles of Scilly logo">
            <a:extLst>
              <a:ext uri="{FF2B5EF4-FFF2-40B4-BE49-F238E27FC236}">
                <a16:creationId xmlns:a16="http://schemas.microsoft.com/office/drawing/2014/main" id="{3DED4C97-6856-A7F9-7534-532EA12B452D}"/>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19543" r="14489" b="10262"/>
          <a:stretch/>
        </p:blipFill>
        <p:spPr bwMode="auto">
          <a:xfrm>
            <a:off x="0" y="359238"/>
            <a:ext cx="1861409" cy="1121082"/>
          </a:xfrm>
          <a:prstGeom prst="rect">
            <a:avLst/>
          </a:prstGeom>
          <a:ln>
            <a:noFill/>
          </a:ln>
          <a:extLst>
            <a:ext uri="{53640926-AAD7-44D8-BBD7-CCE9431645EC}">
              <a14:shadowObscured xmlns:a14="http://schemas.microsoft.com/office/drawing/2010/main"/>
            </a:ext>
          </a:extLst>
        </p:spPr>
      </p:pic>
      <p:pic>
        <p:nvPicPr>
          <p:cNvPr id="9" name="Picture 8" descr="A blue and green rectangles with white text&#10;&#10;AI-generated content may be incorrect.">
            <a:extLst>
              <a:ext uri="{FF2B5EF4-FFF2-40B4-BE49-F238E27FC236}">
                <a16:creationId xmlns:a16="http://schemas.microsoft.com/office/drawing/2014/main" id="{3D7BE925-9F27-89D7-4FA5-0F40D139FE5D}"/>
              </a:ext>
            </a:extLst>
          </p:cNvPr>
          <p:cNvPicPr>
            <a:picLocks noChangeAspect="1"/>
          </p:cNvPicPr>
          <p:nvPr/>
        </p:nvPicPr>
        <p:blipFill>
          <a:blip r:embed="rId5"/>
          <a:stretch>
            <a:fillRect/>
          </a:stretch>
        </p:blipFill>
        <p:spPr>
          <a:xfrm>
            <a:off x="4656914" y="127187"/>
            <a:ext cx="2878172" cy="1017465"/>
          </a:xfrm>
          <a:prstGeom prst="rect">
            <a:avLst/>
          </a:prstGeom>
        </p:spPr>
      </p:pic>
      <p:pic>
        <p:nvPicPr>
          <p:cNvPr id="7" name="Picture 6">
            <a:extLst>
              <a:ext uri="{FF2B5EF4-FFF2-40B4-BE49-F238E27FC236}">
                <a16:creationId xmlns:a16="http://schemas.microsoft.com/office/drawing/2014/main" id="{6247B801-D5EA-ABF1-5788-40A320A1B8EC}"/>
              </a:ext>
            </a:extLst>
          </p:cNvPr>
          <p:cNvPicPr>
            <a:picLocks noChangeAspect="1"/>
          </p:cNvPicPr>
          <p:nvPr/>
        </p:nvPicPr>
        <p:blipFill>
          <a:blip r:embed="rId6"/>
          <a:stretch>
            <a:fillRect/>
          </a:stretch>
        </p:blipFill>
        <p:spPr>
          <a:xfrm>
            <a:off x="3629954" y="3105232"/>
            <a:ext cx="4932091" cy="2743438"/>
          </a:xfrm>
          <a:prstGeom prst="rect">
            <a:avLst/>
          </a:prstGeom>
        </p:spPr>
      </p:pic>
      <p:sp>
        <p:nvSpPr>
          <p:cNvPr id="3" name="Title 2">
            <a:extLst>
              <a:ext uri="{FF2B5EF4-FFF2-40B4-BE49-F238E27FC236}">
                <a16:creationId xmlns:a16="http://schemas.microsoft.com/office/drawing/2014/main" id="{F135CF5E-3917-9F2F-F206-8D837B200E3C}"/>
              </a:ext>
            </a:extLst>
          </p:cNvPr>
          <p:cNvSpPr>
            <a:spLocks noGrp="1"/>
          </p:cNvSpPr>
          <p:nvPr>
            <p:ph type="ctrTitle"/>
          </p:nvPr>
        </p:nvSpPr>
        <p:spPr>
          <a:xfrm>
            <a:off x="0" y="1480320"/>
            <a:ext cx="12192000" cy="1193800"/>
          </a:xfrm>
        </p:spPr>
        <p:txBody>
          <a:bodyPr>
            <a:normAutofit/>
          </a:bodyPr>
          <a:lstStyle/>
          <a:p>
            <a:r>
              <a:rPr lang="en-GB" sz="3200" b="1" dirty="0"/>
              <a:t>Gloves</a:t>
            </a:r>
            <a:r>
              <a:rPr lang="en-GB" sz="3200" dirty="0"/>
              <a:t>: To wear or not to wear; that is the question?</a:t>
            </a:r>
          </a:p>
        </p:txBody>
      </p:sp>
    </p:spTree>
    <p:extLst>
      <p:ext uri="{BB962C8B-B14F-4D97-AF65-F5344CB8AC3E}">
        <p14:creationId xmlns:p14="http://schemas.microsoft.com/office/powerpoint/2010/main" val="41109791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2E9288-1E57-CC27-9E88-15C286B240F9}"/>
            </a:ext>
          </a:extLst>
        </p:cNvPr>
        <p:cNvGrpSpPr/>
        <p:nvPr/>
      </p:nvGrpSpPr>
      <p:grpSpPr>
        <a:xfrm>
          <a:off x="0" y="0"/>
          <a:ext cx="0" cy="0"/>
          <a:chOff x="0" y="0"/>
          <a:chExt cx="0" cy="0"/>
        </a:xfrm>
      </p:grpSpPr>
      <p:pic>
        <p:nvPicPr>
          <p:cNvPr id="2050" name="Picture 2">
            <a:extLst>
              <a:ext uri="{FF2B5EF4-FFF2-40B4-BE49-F238E27FC236}">
                <a16:creationId xmlns:a16="http://schemas.microsoft.com/office/drawing/2014/main" id="{27D76642-754F-92F1-F89F-B92DFA24E51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022485" y="102370"/>
            <a:ext cx="3066256" cy="1377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descr="NHS Cornwall and Isles of Scilly logo">
            <a:extLst>
              <a:ext uri="{FF2B5EF4-FFF2-40B4-BE49-F238E27FC236}">
                <a16:creationId xmlns:a16="http://schemas.microsoft.com/office/drawing/2014/main" id="{B17FBD2B-010E-49C8-21C3-81F817BD92EA}"/>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19543" r="14489" b="10262"/>
          <a:stretch/>
        </p:blipFill>
        <p:spPr bwMode="auto">
          <a:xfrm>
            <a:off x="0" y="359238"/>
            <a:ext cx="1861409" cy="1121082"/>
          </a:xfrm>
          <a:prstGeom prst="rect">
            <a:avLst/>
          </a:prstGeom>
          <a:ln>
            <a:noFill/>
          </a:ln>
          <a:extLst>
            <a:ext uri="{53640926-AAD7-44D8-BBD7-CCE9431645EC}">
              <a14:shadowObscured xmlns:a14="http://schemas.microsoft.com/office/drawing/2010/main"/>
            </a:ext>
          </a:extLst>
        </p:spPr>
      </p:pic>
      <p:pic>
        <p:nvPicPr>
          <p:cNvPr id="9" name="Picture 8" descr="A blue and green rectangles with white text&#10;&#10;AI-generated content may be incorrect.">
            <a:extLst>
              <a:ext uri="{FF2B5EF4-FFF2-40B4-BE49-F238E27FC236}">
                <a16:creationId xmlns:a16="http://schemas.microsoft.com/office/drawing/2014/main" id="{A70A7DE2-4851-539F-3803-EFC1297D2C5F}"/>
              </a:ext>
            </a:extLst>
          </p:cNvPr>
          <p:cNvPicPr>
            <a:picLocks noChangeAspect="1"/>
          </p:cNvPicPr>
          <p:nvPr/>
        </p:nvPicPr>
        <p:blipFill>
          <a:blip r:embed="rId5"/>
          <a:stretch>
            <a:fillRect/>
          </a:stretch>
        </p:blipFill>
        <p:spPr>
          <a:xfrm>
            <a:off x="4656914" y="127187"/>
            <a:ext cx="2878172" cy="1017465"/>
          </a:xfrm>
          <a:prstGeom prst="rect">
            <a:avLst/>
          </a:prstGeom>
        </p:spPr>
      </p:pic>
      <p:sp>
        <p:nvSpPr>
          <p:cNvPr id="3" name="Title 2">
            <a:extLst>
              <a:ext uri="{FF2B5EF4-FFF2-40B4-BE49-F238E27FC236}">
                <a16:creationId xmlns:a16="http://schemas.microsoft.com/office/drawing/2014/main" id="{12BF7C49-B5FE-7214-A6F0-B728F55697B8}"/>
              </a:ext>
            </a:extLst>
          </p:cNvPr>
          <p:cNvSpPr>
            <a:spLocks noGrp="1"/>
          </p:cNvSpPr>
          <p:nvPr>
            <p:ph type="ctrTitle"/>
          </p:nvPr>
        </p:nvSpPr>
        <p:spPr>
          <a:xfrm>
            <a:off x="0" y="975495"/>
            <a:ext cx="12192000" cy="1193800"/>
          </a:xfrm>
        </p:spPr>
        <p:txBody>
          <a:bodyPr>
            <a:normAutofit/>
          </a:bodyPr>
          <a:lstStyle/>
          <a:p>
            <a:r>
              <a:rPr lang="en-US" sz="3200" b="1" dirty="0"/>
              <a:t>If it’s wet or sticky and doesn’t belong to you wear gloves!</a:t>
            </a:r>
            <a:endParaRPr lang="en-GB" sz="3200" b="1" dirty="0"/>
          </a:p>
        </p:txBody>
      </p:sp>
      <p:pic>
        <p:nvPicPr>
          <p:cNvPr id="2" name="Picture 1">
            <a:extLst>
              <a:ext uri="{FF2B5EF4-FFF2-40B4-BE49-F238E27FC236}">
                <a16:creationId xmlns:a16="http://schemas.microsoft.com/office/drawing/2014/main" id="{64FF6B30-8D6D-B5D8-BC16-F0674EF6C031}"/>
              </a:ext>
            </a:extLst>
          </p:cNvPr>
          <p:cNvPicPr>
            <a:picLocks noChangeAspect="1"/>
          </p:cNvPicPr>
          <p:nvPr/>
        </p:nvPicPr>
        <p:blipFill>
          <a:blip r:embed="rId6"/>
          <a:stretch>
            <a:fillRect/>
          </a:stretch>
        </p:blipFill>
        <p:spPr>
          <a:xfrm>
            <a:off x="7277100" y="2578101"/>
            <a:ext cx="4811641" cy="3736818"/>
          </a:xfrm>
          <a:prstGeom prst="rect">
            <a:avLst/>
          </a:prstGeom>
        </p:spPr>
      </p:pic>
      <p:sp>
        <p:nvSpPr>
          <p:cNvPr id="5" name="TextBox 4">
            <a:extLst>
              <a:ext uri="{FF2B5EF4-FFF2-40B4-BE49-F238E27FC236}">
                <a16:creationId xmlns:a16="http://schemas.microsoft.com/office/drawing/2014/main" id="{EC7A0251-DC16-A4C5-A7F7-4FAE5DA50851}"/>
              </a:ext>
            </a:extLst>
          </p:cNvPr>
          <p:cNvSpPr txBox="1"/>
          <p:nvPr/>
        </p:nvSpPr>
        <p:spPr>
          <a:xfrm>
            <a:off x="406400" y="2578100"/>
            <a:ext cx="6375400" cy="3139321"/>
          </a:xfrm>
          <a:prstGeom prst="rect">
            <a:avLst/>
          </a:prstGeom>
          <a:noFill/>
        </p:spPr>
        <p:txBody>
          <a:bodyPr wrap="square" rtlCol="0">
            <a:spAutoFit/>
          </a:bodyPr>
          <a:lstStyle/>
          <a:p>
            <a:r>
              <a:rPr lang="en-GB" b="1" dirty="0"/>
              <a:t>When to wear gloves:</a:t>
            </a:r>
          </a:p>
          <a:p>
            <a:endParaRPr lang="en-GB" b="1" dirty="0"/>
          </a:p>
          <a:p>
            <a:r>
              <a:rPr lang="en-US" dirty="0"/>
              <a:t>Contact with blood and /or body fluids.</a:t>
            </a:r>
          </a:p>
          <a:p>
            <a:endParaRPr lang="en-US" dirty="0"/>
          </a:p>
          <a:p>
            <a:r>
              <a:rPr lang="en-US" dirty="0"/>
              <a:t>Substances hazardous to health, </a:t>
            </a:r>
            <a:r>
              <a:rPr lang="en-US" dirty="0" err="1"/>
              <a:t>ie</a:t>
            </a:r>
            <a:r>
              <a:rPr lang="en-US" dirty="0"/>
              <a:t> cleaning/disinfecting products.</a:t>
            </a:r>
          </a:p>
          <a:p>
            <a:endParaRPr lang="en-US" dirty="0"/>
          </a:p>
          <a:p>
            <a:r>
              <a:rPr lang="en-US" dirty="0"/>
              <a:t>Non-intact skin or mucous membranes.</a:t>
            </a:r>
          </a:p>
          <a:p>
            <a:endParaRPr lang="en-US" dirty="0"/>
          </a:p>
          <a:p>
            <a:r>
              <a:rPr lang="en-US" dirty="0"/>
              <a:t>Patient has a confirmed or suspected infection</a:t>
            </a:r>
          </a:p>
          <a:p>
            <a:endParaRPr lang="en-GB" dirty="0"/>
          </a:p>
        </p:txBody>
      </p:sp>
    </p:spTree>
    <p:extLst>
      <p:ext uri="{BB962C8B-B14F-4D97-AF65-F5344CB8AC3E}">
        <p14:creationId xmlns:p14="http://schemas.microsoft.com/office/powerpoint/2010/main" val="20347870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F612C0-9EE2-23A1-77A5-2880C843D6FA}"/>
            </a:ext>
          </a:extLst>
        </p:cNvPr>
        <p:cNvGrpSpPr/>
        <p:nvPr/>
      </p:nvGrpSpPr>
      <p:grpSpPr>
        <a:xfrm>
          <a:off x="0" y="0"/>
          <a:ext cx="0" cy="0"/>
          <a:chOff x="0" y="0"/>
          <a:chExt cx="0" cy="0"/>
        </a:xfrm>
      </p:grpSpPr>
      <p:pic>
        <p:nvPicPr>
          <p:cNvPr id="2050" name="Picture 2">
            <a:extLst>
              <a:ext uri="{FF2B5EF4-FFF2-40B4-BE49-F238E27FC236}">
                <a16:creationId xmlns:a16="http://schemas.microsoft.com/office/drawing/2014/main" id="{AAB59255-6506-7081-6447-AD0C5032764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022485" y="102370"/>
            <a:ext cx="3066256" cy="1377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descr="NHS Cornwall and Isles of Scilly logo">
            <a:extLst>
              <a:ext uri="{FF2B5EF4-FFF2-40B4-BE49-F238E27FC236}">
                <a16:creationId xmlns:a16="http://schemas.microsoft.com/office/drawing/2014/main" id="{EC080AE6-9B76-1C8F-8CFE-8474CA1E9DF4}"/>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19543" r="14489" b="10262"/>
          <a:stretch/>
        </p:blipFill>
        <p:spPr bwMode="auto">
          <a:xfrm>
            <a:off x="0" y="359238"/>
            <a:ext cx="1861409" cy="1121082"/>
          </a:xfrm>
          <a:prstGeom prst="rect">
            <a:avLst/>
          </a:prstGeom>
          <a:ln>
            <a:noFill/>
          </a:ln>
          <a:extLst>
            <a:ext uri="{53640926-AAD7-44D8-BBD7-CCE9431645EC}">
              <a14:shadowObscured xmlns:a14="http://schemas.microsoft.com/office/drawing/2010/main"/>
            </a:ext>
          </a:extLst>
        </p:spPr>
      </p:pic>
      <p:pic>
        <p:nvPicPr>
          <p:cNvPr id="9" name="Picture 8" descr="A blue and green rectangles with white text&#10;&#10;AI-generated content may be incorrect.">
            <a:extLst>
              <a:ext uri="{FF2B5EF4-FFF2-40B4-BE49-F238E27FC236}">
                <a16:creationId xmlns:a16="http://schemas.microsoft.com/office/drawing/2014/main" id="{A0F97220-2565-2B85-7DA8-CFDDBDF05FCC}"/>
              </a:ext>
            </a:extLst>
          </p:cNvPr>
          <p:cNvPicPr>
            <a:picLocks noChangeAspect="1"/>
          </p:cNvPicPr>
          <p:nvPr/>
        </p:nvPicPr>
        <p:blipFill>
          <a:blip r:embed="rId5"/>
          <a:stretch>
            <a:fillRect/>
          </a:stretch>
        </p:blipFill>
        <p:spPr>
          <a:xfrm>
            <a:off x="4656914" y="127187"/>
            <a:ext cx="2878172" cy="1017465"/>
          </a:xfrm>
          <a:prstGeom prst="rect">
            <a:avLst/>
          </a:prstGeom>
        </p:spPr>
      </p:pic>
      <p:sp>
        <p:nvSpPr>
          <p:cNvPr id="3" name="Title 2">
            <a:extLst>
              <a:ext uri="{FF2B5EF4-FFF2-40B4-BE49-F238E27FC236}">
                <a16:creationId xmlns:a16="http://schemas.microsoft.com/office/drawing/2014/main" id="{653D9D6D-F5D8-1E70-0D30-0DAE58080B97}"/>
              </a:ext>
            </a:extLst>
          </p:cNvPr>
          <p:cNvSpPr>
            <a:spLocks noGrp="1"/>
          </p:cNvSpPr>
          <p:nvPr>
            <p:ph type="ctrTitle"/>
          </p:nvPr>
        </p:nvSpPr>
        <p:spPr>
          <a:xfrm>
            <a:off x="0" y="975495"/>
            <a:ext cx="6781800" cy="1193800"/>
          </a:xfrm>
        </p:spPr>
        <p:txBody>
          <a:bodyPr>
            <a:normAutofit/>
          </a:bodyPr>
          <a:lstStyle/>
          <a:p>
            <a:r>
              <a:rPr lang="en-US" sz="3200" b="1" dirty="0"/>
              <a:t>Gloves Off!</a:t>
            </a:r>
            <a:endParaRPr lang="en-GB" sz="3200" b="1" dirty="0"/>
          </a:p>
        </p:txBody>
      </p:sp>
      <p:sp>
        <p:nvSpPr>
          <p:cNvPr id="5" name="TextBox 4">
            <a:extLst>
              <a:ext uri="{FF2B5EF4-FFF2-40B4-BE49-F238E27FC236}">
                <a16:creationId xmlns:a16="http://schemas.microsoft.com/office/drawing/2014/main" id="{31CA023E-034F-4D9E-D453-21197D07DCAB}"/>
              </a:ext>
            </a:extLst>
          </p:cNvPr>
          <p:cNvSpPr txBox="1"/>
          <p:nvPr/>
        </p:nvSpPr>
        <p:spPr>
          <a:xfrm>
            <a:off x="406400" y="2501900"/>
            <a:ext cx="7035800" cy="3693319"/>
          </a:xfrm>
          <a:prstGeom prst="rect">
            <a:avLst/>
          </a:prstGeom>
          <a:noFill/>
        </p:spPr>
        <p:txBody>
          <a:bodyPr wrap="square" rtlCol="0">
            <a:spAutoFit/>
          </a:bodyPr>
          <a:lstStyle/>
          <a:p>
            <a:r>
              <a:rPr lang="en-GB" dirty="0"/>
              <a:t>Taking a patient's height and weight.</a:t>
            </a:r>
          </a:p>
          <a:p>
            <a:endParaRPr lang="en-GB" dirty="0"/>
          </a:p>
          <a:p>
            <a:r>
              <a:rPr lang="en-GB" dirty="0"/>
              <a:t>Taking a patient’s pulse and temperature.</a:t>
            </a:r>
          </a:p>
          <a:p>
            <a:endParaRPr lang="en-GB" dirty="0"/>
          </a:p>
          <a:p>
            <a:r>
              <a:rPr lang="en-GB" dirty="0"/>
              <a:t>Taking a patient's blood pressure using a manual or automatic </a:t>
            </a:r>
          </a:p>
          <a:p>
            <a:r>
              <a:rPr lang="en-GB" dirty="0"/>
              <a:t>blood pressure machine.</a:t>
            </a:r>
          </a:p>
          <a:p>
            <a:endParaRPr lang="en-GB" dirty="0"/>
          </a:p>
          <a:p>
            <a:r>
              <a:rPr lang="en-GB" dirty="0"/>
              <a:t>Checking and cleaning the Resus trolley.</a:t>
            </a:r>
          </a:p>
          <a:p>
            <a:endParaRPr lang="en-GB" dirty="0"/>
          </a:p>
          <a:p>
            <a:r>
              <a:rPr lang="en-GB" dirty="0"/>
              <a:t>Drawing up non cytotoxic medications for injection.</a:t>
            </a:r>
          </a:p>
          <a:p>
            <a:endParaRPr lang="en-GB" dirty="0"/>
          </a:p>
          <a:p>
            <a:r>
              <a:rPr lang="en-GB" dirty="0"/>
              <a:t>Administering non cytotoxic medications via injection.</a:t>
            </a:r>
          </a:p>
          <a:p>
            <a:endParaRPr lang="en-GB" dirty="0"/>
          </a:p>
        </p:txBody>
      </p:sp>
      <p:pic>
        <p:nvPicPr>
          <p:cNvPr id="6" name="Picture 5">
            <a:extLst>
              <a:ext uri="{FF2B5EF4-FFF2-40B4-BE49-F238E27FC236}">
                <a16:creationId xmlns:a16="http://schemas.microsoft.com/office/drawing/2014/main" id="{1AF35DFF-5867-7FC6-6E5D-8D6E5AEEFC37}"/>
              </a:ext>
            </a:extLst>
          </p:cNvPr>
          <p:cNvPicPr>
            <a:picLocks noChangeAspect="1"/>
          </p:cNvPicPr>
          <p:nvPr/>
        </p:nvPicPr>
        <p:blipFill>
          <a:blip r:embed="rId6"/>
          <a:stretch>
            <a:fillRect/>
          </a:stretch>
        </p:blipFill>
        <p:spPr>
          <a:xfrm>
            <a:off x="7535086" y="2169295"/>
            <a:ext cx="4480948" cy="3895682"/>
          </a:xfrm>
          <a:prstGeom prst="rect">
            <a:avLst/>
          </a:prstGeom>
        </p:spPr>
      </p:pic>
    </p:spTree>
    <p:extLst>
      <p:ext uri="{BB962C8B-B14F-4D97-AF65-F5344CB8AC3E}">
        <p14:creationId xmlns:p14="http://schemas.microsoft.com/office/powerpoint/2010/main" val="15645843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EEC097-FCCC-CA60-F06E-63E369ED86A3}"/>
              </a:ext>
            </a:extLst>
          </p:cNvPr>
          <p:cNvSpPr>
            <a:spLocks noGrp="1"/>
          </p:cNvSpPr>
          <p:nvPr>
            <p:ph type="title"/>
          </p:nvPr>
        </p:nvSpPr>
        <p:spPr>
          <a:xfrm>
            <a:off x="838200" y="331231"/>
            <a:ext cx="7959811" cy="1325563"/>
          </a:xfrm>
        </p:spPr>
        <p:txBody>
          <a:bodyPr/>
          <a:lstStyle/>
          <a:p>
            <a:r>
              <a:rPr lang="en-GB" dirty="0"/>
              <a:t>Will my changes make a difference?</a:t>
            </a:r>
          </a:p>
        </p:txBody>
      </p:sp>
      <p:pic>
        <p:nvPicPr>
          <p:cNvPr id="3" name="Picture 2">
            <a:extLst>
              <a:ext uri="{FF2B5EF4-FFF2-40B4-BE49-F238E27FC236}">
                <a16:creationId xmlns:a16="http://schemas.microsoft.com/office/drawing/2014/main" id="{B62DE859-9A4F-8234-0925-866E3CCD14E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034517" y="230804"/>
            <a:ext cx="3066256" cy="1377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a:extLst>
              <a:ext uri="{FF2B5EF4-FFF2-40B4-BE49-F238E27FC236}">
                <a16:creationId xmlns:a16="http://schemas.microsoft.com/office/drawing/2014/main" id="{3E9C9122-587C-107B-105B-29B254AA2958}"/>
              </a:ext>
            </a:extLst>
          </p:cNvPr>
          <p:cNvSpPr txBox="1"/>
          <p:nvPr/>
        </p:nvSpPr>
        <p:spPr>
          <a:xfrm>
            <a:off x="715617" y="2192865"/>
            <a:ext cx="11131826" cy="3785652"/>
          </a:xfrm>
          <a:prstGeom prst="rect">
            <a:avLst/>
          </a:prstGeom>
          <a:noFill/>
        </p:spPr>
        <p:txBody>
          <a:bodyPr wrap="square" rtlCol="0">
            <a:spAutoFit/>
          </a:bodyPr>
          <a:lstStyle/>
          <a:p>
            <a:r>
              <a:rPr lang="en-GB" sz="2000"/>
              <a:t>Each glove </a:t>
            </a:r>
            <a:r>
              <a:rPr lang="en-GB" sz="2000" dirty="0"/>
              <a:t>costs approximately </a:t>
            </a:r>
            <a:r>
              <a:rPr lang="en-GB" sz="2000" b="1" dirty="0"/>
              <a:t>£0.062</a:t>
            </a:r>
          </a:p>
          <a:p>
            <a:endParaRPr lang="en-GB" sz="2000" dirty="0"/>
          </a:p>
          <a:p>
            <a:r>
              <a:rPr lang="en-GB" sz="2000" dirty="0"/>
              <a:t>If 5 pairs of gloves are no longer used, a saving of £0.62 per day will be made.</a:t>
            </a:r>
          </a:p>
          <a:p>
            <a:endParaRPr lang="en-GB" sz="2000" dirty="0"/>
          </a:p>
          <a:p>
            <a:r>
              <a:rPr lang="en-GB" sz="2000" dirty="0"/>
              <a:t>Saving £3.10 over a week (Mon-Fri)</a:t>
            </a:r>
          </a:p>
          <a:p>
            <a:endParaRPr lang="en-GB" sz="2000" dirty="0"/>
          </a:p>
          <a:p>
            <a:r>
              <a:rPr lang="en-GB" sz="2000" dirty="0"/>
              <a:t>Saving £161.20 over a year on cost spend to your Practice.</a:t>
            </a:r>
          </a:p>
          <a:p>
            <a:endParaRPr lang="en-GB" sz="2000" dirty="0"/>
          </a:p>
          <a:p>
            <a:r>
              <a:rPr lang="en-GB" sz="2000" dirty="0"/>
              <a:t>This will also reduce waste generated by your Practice of:-</a:t>
            </a:r>
          </a:p>
          <a:p>
            <a:r>
              <a:rPr lang="en-GB" sz="2000" dirty="0"/>
              <a:t>    5 pairs of Gloves per day</a:t>
            </a:r>
          </a:p>
          <a:p>
            <a:r>
              <a:rPr lang="en-GB" sz="2000" dirty="0"/>
              <a:t>    25 pairs of gloves per week</a:t>
            </a:r>
          </a:p>
          <a:p>
            <a:r>
              <a:rPr lang="en-GB" sz="2000" dirty="0"/>
              <a:t>   1300 pairs of gloves per year</a:t>
            </a:r>
            <a:endParaRPr lang="en-GB" dirty="0"/>
          </a:p>
        </p:txBody>
      </p:sp>
      <p:pic>
        <p:nvPicPr>
          <p:cNvPr id="8" name="Picture 2" descr="Stack Of Pound Coins - Pound Sterling Coins, HD Png Download , Transparent  Png Image - PNGitem">
            <a:extLst>
              <a:ext uri="{FF2B5EF4-FFF2-40B4-BE49-F238E27FC236}">
                <a16:creationId xmlns:a16="http://schemas.microsoft.com/office/drawing/2014/main" id="{5D2EAAC2-BD18-8236-3D7B-070CF2C5DF5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33840" y="3190240"/>
            <a:ext cx="2713603" cy="34369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044871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C93C7A-B398-C878-843D-662972C0E5EA}"/>
            </a:ext>
          </a:extLst>
        </p:cNvPr>
        <p:cNvGrpSpPr/>
        <p:nvPr/>
      </p:nvGrpSpPr>
      <p:grpSpPr>
        <a:xfrm>
          <a:off x="0" y="0"/>
          <a:ext cx="0" cy="0"/>
          <a:chOff x="0" y="0"/>
          <a:chExt cx="0" cy="0"/>
        </a:xfrm>
      </p:grpSpPr>
      <p:pic>
        <p:nvPicPr>
          <p:cNvPr id="2050" name="Picture 2">
            <a:extLst>
              <a:ext uri="{FF2B5EF4-FFF2-40B4-BE49-F238E27FC236}">
                <a16:creationId xmlns:a16="http://schemas.microsoft.com/office/drawing/2014/main" id="{4BEBAFDA-85A0-D9A9-E77D-747871CD369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022485" y="102370"/>
            <a:ext cx="3066256" cy="1377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descr="NHS Cornwall and Isles of Scilly logo">
            <a:extLst>
              <a:ext uri="{FF2B5EF4-FFF2-40B4-BE49-F238E27FC236}">
                <a16:creationId xmlns:a16="http://schemas.microsoft.com/office/drawing/2014/main" id="{77969B1B-4F73-A705-1A4C-0C32FE48A9DC}"/>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19543" r="14489" b="10262"/>
          <a:stretch/>
        </p:blipFill>
        <p:spPr bwMode="auto">
          <a:xfrm>
            <a:off x="0" y="359238"/>
            <a:ext cx="1861409" cy="1121082"/>
          </a:xfrm>
          <a:prstGeom prst="rect">
            <a:avLst/>
          </a:prstGeom>
          <a:ln>
            <a:noFill/>
          </a:ln>
          <a:extLst>
            <a:ext uri="{53640926-AAD7-44D8-BBD7-CCE9431645EC}">
              <a14:shadowObscured xmlns:a14="http://schemas.microsoft.com/office/drawing/2010/main"/>
            </a:ext>
          </a:extLst>
        </p:spPr>
      </p:pic>
      <p:pic>
        <p:nvPicPr>
          <p:cNvPr id="9" name="Picture 8" descr="A blue and green rectangles with white text&#10;&#10;AI-generated content may be incorrect.">
            <a:extLst>
              <a:ext uri="{FF2B5EF4-FFF2-40B4-BE49-F238E27FC236}">
                <a16:creationId xmlns:a16="http://schemas.microsoft.com/office/drawing/2014/main" id="{70AD3E52-E8D6-1933-6C3D-2E872FB500A1}"/>
              </a:ext>
            </a:extLst>
          </p:cNvPr>
          <p:cNvPicPr>
            <a:picLocks noChangeAspect="1"/>
          </p:cNvPicPr>
          <p:nvPr/>
        </p:nvPicPr>
        <p:blipFill>
          <a:blip r:embed="rId5"/>
          <a:stretch>
            <a:fillRect/>
          </a:stretch>
        </p:blipFill>
        <p:spPr>
          <a:xfrm>
            <a:off x="4656914" y="127187"/>
            <a:ext cx="2878172" cy="1017465"/>
          </a:xfrm>
          <a:prstGeom prst="rect">
            <a:avLst/>
          </a:prstGeom>
        </p:spPr>
      </p:pic>
      <p:sp>
        <p:nvSpPr>
          <p:cNvPr id="3" name="Title 2">
            <a:extLst>
              <a:ext uri="{FF2B5EF4-FFF2-40B4-BE49-F238E27FC236}">
                <a16:creationId xmlns:a16="http://schemas.microsoft.com/office/drawing/2014/main" id="{37AAF489-9E7E-9EA8-C4F2-10B5348D06FD}"/>
              </a:ext>
            </a:extLst>
          </p:cNvPr>
          <p:cNvSpPr>
            <a:spLocks noGrp="1"/>
          </p:cNvSpPr>
          <p:nvPr>
            <p:ph type="ctrTitle"/>
          </p:nvPr>
        </p:nvSpPr>
        <p:spPr>
          <a:xfrm>
            <a:off x="0" y="883420"/>
            <a:ext cx="12192000" cy="1193800"/>
          </a:xfrm>
        </p:spPr>
        <p:txBody>
          <a:bodyPr>
            <a:normAutofit/>
          </a:bodyPr>
          <a:lstStyle/>
          <a:p>
            <a:r>
              <a:rPr lang="en-US" sz="3200" b="1" dirty="0"/>
              <a:t>Wider Cost Savings</a:t>
            </a:r>
            <a:endParaRPr lang="en-GB" sz="3200" b="1" dirty="0"/>
          </a:p>
        </p:txBody>
      </p:sp>
      <p:sp>
        <p:nvSpPr>
          <p:cNvPr id="5" name="TextBox 4">
            <a:extLst>
              <a:ext uri="{FF2B5EF4-FFF2-40B4-BE49-F238E27FC236}">
                <a16:creationId xmlns:a16="http://schemas.microsoft.com/office/drawing/2014/main" id="{52E91CA4-939F-903D-66DC-7726DE0C369A}"/>
              </a:ext>
            </a:extLst>
          </p:cNvPr>
          <p:cNvSpPr txBox="1"/>
          <p:nvPr/>
        </p:nvSpPr>
        <p:spPr>
          <a:xfrm>
            <a:off x="292100" y="2236553"/>
            <a:ext cx="9585678" cy="4154984"/>
          </a:xfrm>
          <a:prstGeom prst="rect">
            <a:avLst/>
          </a:prstGeom>
          <a:noFill/>
        </p:spPr>
        <p:txBody>
          <a:bodyPr wrap="square" rtlCol="0">
            <a:spAutoFit/>
          </a:bodyPr>
          <a:lstStyle/>
          <a:p>
            <a:r>
              <a:rPr lang="en-GB" dirty="0"/>
              <a:t>There are 55 GP Practices in Cornwall &amp; Isles of Scilly. If each practice reduced glove  use by 5 pairs a day:</a:t>
            </a:r>
          </a:p>
          <a:p>
            <a:endParaRPr lang="en-GB" dirty="0"/>
          </a:p>
          <a:p>
            <a:r>
              <a:rPr lang="en-GB" dirty="0"/>
              <a:t>   275 pairs of gloves not used daily.</a:t>
            </a:r>
          </a:p>
          <a:p>
            <a:r>
              <a:rPr lang="en-GB" dirty="0"/>
              <a:t>   1,375 pairs of gloves not used weekly.</a:t>
            </a:r>
          </a:p>
          <a:p>
            <a:r>
              <a:rPr lang="en-GB" dirty="0"/>
              <a:t>   71,500 pairs of gloves not used yearly.</a:t>
            </a:r>
          </a:p>
          <a:p>
            <a:endParaRPr lang="en-GB" dirty="0"/>
          </a:p>
          <a:p>
            <a:r>
              <a:rPr lang="en-GB" dirty="0"/>
              <a:t>Cost saving of £161.20 X 55 Practices = </a:t>
            </a:r>
            <a:r>
              <a:rPr lang="en-GB" b="1" dirty="0"/>
              <a:t>£8,866</a:t>
            </a:r>
          </a:p>
          <a:p>
            <a:endParaRPr lang="en-GB" dirty="0">
              <a:highlight>
                <a:srgbClr val="FFFF00"/>
              </a:highlight>
            </a:endParaRPr>
          </a:p>
          <a:p>
            <a:r>
              <a:rPr lang="en-GB" dirty="0"/>
              <a:t>Or 1,430 boxes of gloves not required, reducing cost, transportation, manufacture and waste disposal, all from making just one small change.</a:t>
            </a:r>
          </a:p>
          <a:p>
            <a:endParaRPr lang="en-GB" sz="2400" dirty="0"/>
          </a:p>
          <a:p>
            <a:r>
              <a:rPr lang="en-GB" sz="2400" dirty="0"/>
              <a:t>                 TAKE 5 - GIVE GLOVES A REST</a:t>
            </a:r>
          </a:p>
          <a:p>
            <a:endParaRPr lang="en-GB" dirty="0"/>
          </a:p>
        </p:txBody>
      </p:sp>
      <p:pic>
        <p:nvPicPr>
          <p:cNvPr id="6" name="Picture 5">
            <a:extLst>
              <a:ext uri="{FF2B5EF4-FFF2-40B4-BE49-F238E27FC236}">
                <a16:creationId xmlns:a16="http://schemas.microsoft.com/office/drawing/2014/main" id="{70BE57C5-0594-8E54-D31D-99B63D6F9240}"/>
              </a:ext>
            </a:extLst>
          </p:cNvPr>
          <p:cNvPicPr>
            <a:picLocks noChangeAspect="1"/>
          </p:cNvPicPr>
          <p:nvPr/>
        </p:nvPicPr>
        <p:blipFill>
          <a:blip r:embed="rId6"/>
          <a:stretch>
            <a:fillRect/>
          </a:stretch>
        </p:blipFill>
        <p:spPr>
          <a:xfrm>
            <a:off x="8606723" y="2501900"/>
            <a:ext cx="3712277" cy="3227409"/>
          </a:xfrm>
          <a:prstGeom prst="rect">
            <a:avLst/>
          </a:prstGeom>
        </p:spPr>
      </p:pic>
    </p:spTree>
    <p:extLst>
      <p:ext uri="{BB962C8B-B14F-4D97-AF65-F5344CB8AC3E}">
        <p14:creationId xmlns:p14="http://schemas.microsoft.com/office/powerpoint/2010/main" val="16671579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8219BA4-B238-F85D-383D-ABC47E59AD56}"/>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034517" y="230804"/>
            <a:ext cx="3066256" cy="1377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descr="A close-up of hands holding each other&#10;&#10;Description automatically generated">
            <a:extLst>
              <a:ext uri="{FF2B5EF4-FFF2-40B4-BE49-F238E27FC236}">
                <a16:creationId xmlns:a16="http://schemas.microsoft.com/office/drawing/2014/main" id="{D317502B-A3F6-50ED-3FC7-7F47BFD6C10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5276" y="184697"/>
            <a:ext cx="5185578" cy="6673303"/>
          </a:xfrm>
          <a:prstGeom prst="rect">
            <a:avLst/>
          </a:prstGeom>
        </p:spPr>
      </p:pic>
      <p:sp>
        <p:nvSpPr>
          <p:cNvPr id="7" name="TextBox 6">
            <a:extLst>
              <a:ext uri="{FF2B5EF4-FFF2-40B4-BE49-F238E27FC236}">
                <a16:creationId xmlns:a16="http://schemas.microsoft.com/office/drawing/2014/main" id="{7F156E40-6CD6-F585-9F0B-CC32D98FAAAE}"/>
              </a:ext>
            </a:extLst>
          </p:cNvPr>
          <p:cNvSpPr txBox="1"/>
          <p:nvPr/>
        </p:nvSpPr>
        <p:spPr>
          <a:xfrm>
            <a:off x="6411691" y="2083904"/>
            <a:ext cx="5245652" cy="3539430"/>
          </a:xfrm>
          <a:prstGeom prst="rect">
            <a:avLst/>
          </a:prstGeom>
          <a:noFill/>
        </p:spPr>
        <p:txBody>
          <a:bodyPr wrap="square" rtlCol="0">
            <a:spAutoFit/>
          </a:bodyPr>
          <a:lstStyle/>
          <a:p>
            <a:r>
              <a:rPr lang="en-GB" sz="4400" dirty="0"/>
              <a:t>Thank you</a:t>
            </a:r>
          </a:p>
          <a:p>
            <a:endParaRPr lang="en-GB" sz="4400" dirty="0"/>
          </a:p>
          <a:p>
            <a:r>
              <a:rPr lang="en-GB" sz="2800" dirty="0"/>
              <a:t>Adapted for Cornwall &amp; Isles of Scilly by </a:t>
            </a:r>
          </a:p>
          <a:p>
            <a:r>
              <a:rPr lang="en-GB" sz="2000" dirty="0"/>
              <a:t>Annette Eatock, Primary Care Climate Resilience Team</a:t>
            </a:r>
          </a:p>
          <a:p>
            <a:r>
              <a:rPr lang="en-GB" sz="2000" dirty="0">
                <a:hlinkClick r:id="rId4"/>
              </a:rPr>
              <a:t>annettee@volunteercornwall.org.uk</a:t>
            </a:r>
            <a:endParaRPr lang="en-GB" sz="2000" dirty="0"/>
          </a:p>
          <a:p>
            <a:r>
              <a:rPr lang="en-GB" sz="2000" dirty="0">
                <a:hlinkClick r:id="rId5"/>
              </a:rPr>
              <a:t>www.healthandclimate.org.uk</a:t>
            </a:r>
            <a:r>
              <a:rPr lang="en-GB" sz="2000" dirty="0"/>
              <a:t> </a:t>
            </a:r>
          </a:p>
        </p:txBody>
      </p:sp>
    </p:spTree>
    <p:extLst>
      <p:ext uri="{BB962C8B-B14F-4D97-AF65-F5344CB8AC3E}">
        <p14:creationId xmlns:p14="http://schemas.microsoft.com/office/powerpoint/2010/main" val="2986926287"/>
      </p:ext>
    </p:extLst>
  </p:cSld>
  <p:clrMapOvr>
    <a:masterClrMapping/>
  </p:clrMapOvr>
</p:sld>
</file>

<file path=ppt/theme/theme1.xml><?xml version="1.0" encoding="utf-8"?>
<a:theme xmlns:a="http://schemas.openxmlformats.org/drawingml/2006/main" name="5CCG_Theme_2_plain">
  <a:themeElements>
    <a:clrScheme name="5CCG">
      <a:dk1>
        <a:srgbClr val="000000"/>
      </a:dk1>
      <a:lt1>
        <a:sysClr val="window" lastClr="FFFFFF"/>
      </a:lt1>
      <a:dk2>
        <a:srgbClr val="0072C6"/>
      </a:dk2>
      <a:lt2>
        <a:srgbClr val="FFFFFF"/>
      </a:lt2>
      <a:accent1>
        <a:srgbClr val="0072C6"/>
      </a:accent1>
      <a:accent2>
        <a:srgbClr val="83BB40"/>
      </a:accent2>
      <a:accent3>
        <a:srgbClr val="A5A5A5"/>
      </a:accent3>
      <a:accent4>
        <a:srgbClr val="FFC000"/>
      </a:accent4>
      <a:accent5>
        <a:srgbClr val="4472C4"/>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5CCG_Theme_2_plain" id="{05155A63-A014-44CE-8C37-9370AF7E06F5}" vid="{AA5FDDEA-E583-456D-9FFB-A664E0F6A3D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pc="http://schemas.microsoft.com/office/infopath/2007/PartnerControls" xmlns:xsi="http://www.w3.org/2001/XMLSchema-instance">
  <documentManagement>
    <SharedWithUsers xmlns="3ea617ff-6e4d-413c-80da-f5c0ee249444">
      <UserInfo>
        <DisplayName>PLUME, Sarah (NHS NORFOLK AND WAVENEY CCG)</DisplayName>
        <AccountId>882</AccountId>
        <AccountType/>
      </UserInfo>
    </SharedWithUsers>
    <TaxCatchAll xmlns="3ea617ff-6e4d-413c-80da-f5c0ee249444" xsi:nil="true"/>
    <lcf76f155ced4ddcb4097134ff3c332f xmlns="1942bcc8-db1a-4387-ab36-bec192a20f3b">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0D1835BC2903D8449D815784513023DE" ma:contentTypeVersion="15" ma:contentTypeDescription="Create a new document." ma:contentTypeScope="" ma:versionID="d2009051a1e7e4df34cc1e11d4ae3732">
  <xsd:schema xmlns:xsd="http://www.w3.org/2001/XMLSchema" xmlns:xs="http://www.w3.org/2001/XMLSchema" xmlns:p="http://schemas.microsoft.com/office/2006/metadata/properties" xmlns:ns2="1942bcc8-db1a-4387-ab36-bec192a20f3b" xmlns:ns3="3ea617ff-6e4d-413c-80da-f5c0ee249444" targetNamespace="http://schemas.microsoft.com/office/2006/metadata/properties" ma:root="true" ma:fieldsID="19761fb8d367473441b928e1025a7a60" ns2:_="" ns3:_="">
    <xsd:import namespace="1942bcc8-db1a-4387-ab36-bec192a20f3b"/>
    <xsd:import namespace="3ea617ff-6e4d-413c-80da-f5c0ee249444"/>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ServiceSearchProperties" minOccurs="0"/>
                <xsd:element ref="ns2:MediaServiceLocatio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942bcc8-db1a-4387-ab36-bec192a20f3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af5c82f2-eede-4471-a47e-07f33cc4b9a4" ma:termSetId="09814cd3-568e-fe90-9814-8d621ff8fb84" ma:anchorId="fba54fb3-c3e1-fe81-a776-ca4b69148c4d" ma:open="true" ma:isKeyword="false">
      <xsd:complexType>
        <xsd:sequence>
          <xsd:element ref="pc:Terms" minOccurs="0" maxOccurs="1"/>
        </xsd:sequence>
      </xsd:complex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DateTaken" ma:index="19" nillable="true" ma:displayName="MediaServiceDateTaken" ma:hidden="true" ma:indexed="true" ma:internalName="MediaServiceDateTaken" ma:readOnly="true">
      <xsd:simpleType>
        <xsd:restriction base="dms:Text"/>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MediaServiceLocation" ma:index="21" nillable="true" ma:displayName="Location" ma:indexed="true" ma:internalName="MediaServiceLocation" ma:readOnly="true">
      <xsd:simpleType>
        <xsd:restriction base="dms:Text"/>
      </xsd:simpleType>
    </xsd:element>
    <xsd:element name="MediaLengthInSeconds" ma:index="22"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3ea617ff-6e4d-413c-80da-f5c0ee249444"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15" nillable="true" ma:displayName="Taxonomy Catch All Column" ma:hidden="true" ma:list="{ce75ecf0-b035-4d8d-bf45-fca660c4bb84}" ma:internalName="TaxCatchAll" ma:showField="CatchAllData" ma:web="3ea617ff-6e4d-413c-80da-f5c0ee24944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13B309B-B06F-4EB0-8C97-6427DDD5B085}">
  <ds:schemaRefs>
    <ds:schemaRef ds:uri="http://www.w3.org/XML/1998/namespace"/>
    <ds:schemaRef ds:uri="http://schemas.microsoft.com/sharepoint/v3"/>
    <ds:schemaRef ds:uri="http://purl.org/dc/elements/1.1/"/>
    <ds:schemaRef ds:uri="http://purl.org/dc/dcmitype/"/>
    <ds:schemaRef ds:uri="http://schemas.microsoft.com/office/2006/documentManagement/types"/>
    <ds:schemaRef ds:uri="http://purl.org/dc/terms/"/>
    <ds:schemaRef ds:uri="http://schemas.microsoft.com/office/infopath/2007/PartnerControls"/>
    <ds:schemaRef ds:uri="http://schemas.openxmlformats.org/package/2006/metadata/core-properties"/>
    <ds:schemaRef ds:uri="942f5cec-2232-428e-9fb8-4a28e89721eb"/>
    <ds:schemaRef ds:uri="5f3a6573-22b3-467d-9773-243594e26a34"/>
    <ds:schemaRef ds:uri="http://schemas.microsoft.com/office/2006/metadata/properties"/>
    <ds:schemaRef ds:uri="3ea617ff-6e4d-413c-80da-f5c0ee249444"/>
    <ds:schemaRef ds:uri="1942bcc8-db1a-4387-ab36-bec192a20f3b"/>
  </ds:schemaRefs>
</ds:datastoreItem>
</file>

<file path=customXml/itemProps2.xml><?xml version="1.0" encoding="utf-8"?>
<ds:datastoreItem xmlns:ds="http://schemas.openxmlformats.org/officeDocument/2006/customXml" ds:itemID="{11719080-3929-460C-A821-7035664539F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942bcc8-db1a-4387-ab36-bec192a20f3b"/>
    <ds:schemaRef ds:uri="3ea617ff-6e4d-413c-80da-f5c0ee24944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6685186-62B7-4C5C-95A7-D25E0B83DA2B}">
  <ds:schemaRefs>
    <ds:schemaRef ds:uri="http://schemas.microsoft.com/sharepoint/v3/contenttype/forms"/>
  </ds:schemaRefs>
</ds:datastoreItem>
</file>

<file path=docMetadata/LabelInfo.xml><?xml version="1.0" encoding="utf-8"?>
<clbl:labelList xmlns:clbl="http://schemas.microsoft.com/office/2020/mipLabelMetadata">
  <clbl:label id="{37c354b2-85b0-47f5-b222-07b48d774ee3}" enabled="0" method="" siteId="{37c354b2-85b0-47f5-b222-07b48d774ee3}" removed="1"/>
</clbl:labelList>
</file>

<file path=docProps/app.xml><?xml version="1.0" encoding="utf-8"?>
<Properties xmlns="http://schemas.openxmlformats.org/officeDocument/2006/extended-properties" xmlns:vt="http://schemas.openxmlformats.org/officeDocument/2006/docPropsVTypes">
  <TotalTime>11764</TotalTime>
  <Words>1850</Words>
  <Application>Microsoft Office PowerPoint</Application>
  <PresentationFormat>Widescreen</PresentationFormat>
  <Paragraphs>159</Paragraphs>
  <Slides>18</Slides>
  <Notes>13</Notes>
  <HiddenSlides>0</HiddenSlides>
  <MMClips>2</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18</vt:i4>
      </vt:variant>
    </vt:vector>
  </HeadingPairs>
  <TitlesOfParts>
    <vt:vector size="23" baseType="lpstr">
      <vt:lpstr>Arial</vt:lpstr>
      <vt:lpstr>Calibri</vt:lpstr>
      <vt:lpstr>Google Sans</vt:lpstr>
      <vt:lpstr>Roboto</vt:lpstr>
      <vt:lpstr>5CCG_Theme_2_plain</vt:lpstr>
      <vt:lpstr>Primary Care Glove Reduction Training</vt:lpstr>
      <vt:lpstr>A  Aims and Objectives </vt:lpstr>
      <vt:lpstr>Why look at glove use now? </vt:lpstr>
      <vt:lpstr>Background</vt:lpstr>
      <vt:lpstr>PowerPoint Presentation</vt:lpstr>
      <vt:lpstr>Environmental Impact </vt:lpstr>
      <vt:lpstr>Changing Perceptions </vt:lpstr>
      <vt:lpstr>Hand Hygiene </vt:lpstr>
      <vt:lpstr>Hand Hygiene:   You should wash your hands for the time it takes to sing "Happy Birthday" twice (around 20 seconds) </vt:lpstr>
      <vt:lpstr>PowerPoint Presentation</vt:lpstr>
      <vt:lpstr>Hand Hygiene</vt:lpstr>
      <vt:lpstr>Contact Dermatitis </vt:lpstr>
      <vt:lpstr>Gloves: To wear or not to wear; that is the question?</vt:lpstr>
      <vt:lpstr>If it’s wet or sticky and doesn’t belong to you wear gloves!</vt:lpstr>
      <vt:lpstr>Gloves Off!</vt:lpstr>
      <vt:lpstr>Will my changes make a difference?</vt:lpstr>
      <vt:lpstr>Wider Cost Savings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VINALL, Ian (NHS NORFOLK AND WAVENEY CCG)</dc:creator>
  <cp:lastModifiedBy>Annette Eatock</cp:lastModifiedBy>
  <cp:revision>4</cp:revision>
  <cp:lastPrinted>2023-07-24T07:41:44Z</cp:lastPrinted>
  <dcterms:created xsi:type="dcterms:W3CDTF">2021-09-15T08:16:29Z</dcterms:created>
  <dcterms:modified xsi:type="dcterms:W3CDTF">2026-04-29T13:14:24Z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0x0101000D1835BC2903D8449D815784513023DE</vt:lpwstr>
  </property>
  <property fmtid="{D5CDD505-2E9C-101B-9397-08002B2CF9AE}" pid="3" name="MediaServiceImageTags">
    <vt:lpwstr/>
  </property>
</Properties>
</file>