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84" r:id="rId5"/>
    <p:sldId id="1167" r:id="rId6"/>
    <p:sldId id="1168" r:id="rId7"/>
    <p:sldId id="1170" r:id="rId8"/>
    <p:sldId id="1179" r:id="rId9"/>
    <p:sldId id="1180" r:id="rId10"/>
    <p:sldId id="1181" r:id="rId11"/>
    <p:sldId id="1182" r:id="rId12"/>
    <p:sldId id="1187" r:id="rId13"/>
    <p:sldId id="1183" r:id="rId14"/>
    <p:sldId id="1184" r:id="rId15"/>
    <p:sldId id="1189" r:id="rId16"/>
    <p:sldId id="1165" r:id="rId17"/>
    <p:sldId id="1185" r:id="rId18"/>
    <p:sldId id="1186" r:id="rId19"/>
    <p:sldId id="1150" r:id="rId20"/>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D1B06-5E23-4B3D-AF89-1CC96C7F3840}" v="160" dt="2026-07-30T07:59:20.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680" autoAdjust="0"/>
  </p:normalViewPr>
  <p:slideViewPr>
    <p:cSldViewPr snapToGrid="0">
      <p:cViewPr varScale="1">
        <p:scale>
          <a:sx n="100" d="100"/>
          <a:sy n="100" d="100"/>
        </p:scale>
        <p:origin x="990" y="102"/>
      </p:cViewPr>
      <p:guideLst/>
    </p:cSldViewPr>
  </p:slideViewPr>
  <p:notesTextViewPr>
    <p:cViewPr>
      <p:scale>
        <a:sx n="1" d="1"/>
        <a:sy n="1" d="1"/>
      </p:scale>
      <p:origin x="0" y="0"/>
    </p:cViewPr>
  </p:notesTextViewPr>
  <p:notesViewPr>
    <p:cSldViewPr snapToGrid="0">
      <p:cViewPr varScale="1">
        <p:scale>
          <a:sx n="52" d="100"/>
          <a:sy n="52" d="100"/>
        </p:scale>
        <p:origin x="289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tte Eatock" userId="6fc68036-96ff-4a0b-931b-1b4cbace447b" providerId="ADAL" clId="{76F2DF85-4AE1-4EB0-8749-BFDA18F3F464}"/>
    <pc:docChg chg="addSld delSld modSld sldOrd">
      <pc:chgData name="Annette Eatock" userId="6fc68036-96ff-4a0b-931b-1b4cbace447b" providerId="ADAL" clId="{76F2DF85-4AE1-4EB0-8749-BFDA18F3F464}" dt="2026-07-30T07:59:20.896" v="177" actId="6549"/>
      <pc:docMkLst>
        <pc:docMk/>
      </pc:docMkLst>
      <pc:sldChg chg="modSp modAnim">
        <pc:chgData name="Annette Eatock" userId="6fc68036-96ff-4a0b-931b-1b4cbace447b" providerId="ADAL" clId="{76F2DF85-4AE1-4EB0-8749-BFDA18F3F464}" dt="2026-07-30T07:59:20.896" v="177" actId="6549"/>
        <pc:sldMkLst>
          <pc:docMk/>
          <pc:sldMk cId="918803981" sldId="1150"/>
        </pc:sldMkLst>
        <pc:spChg chg="mod">
          <ac:chgData name="Annette Eatock" userId="6fc68036-96ff-4a0b-931b-1b4cbace447b" providerId="ADAL" clId="{76F2DF85-4AE1-4EB0-8749-BFDA18F3F464}" dt="2026-07-30T07:59:20.896" v="177" actId="6549"/>
          <ac:spMkLst>
            <pc:docMk/>
            <pc:sldMk cId="918803981" sldId="1150"/>
            <ac:spMk id="3" creationId="{104C9E78-EC6B-A6AC-07C2-26350A77C598}"/>
          </ac:spMkLst>
        </pc:spChg>
      </pc:sldChg>
      <pc:sldChg chg="modSp mod ord">
        <pc:chgData name="Annette Eatock" userId="6fc68036-96ff-4a0b-931b-1b4cbace447b" providerId="ADAL" clId="{76F2DF85-4AE1-4EB0-8749-BFDA18F3F464}" dt="2026-07-30T07:53:41.416" v="170"/>
        <pc:sldMkLst>
          <pc:docMk/>
          <pc:sldMk cId="511888294" sldId="1183"/>
        </pc:sldMkLst>
        <pc:spChg chg="mod">
          <ac:chgData name="Annette Eatock" userId="6fc68036-96ff-4a0b-931b-1b4cbace447b" providerId="ADAL" clId="{76F2DF85-4AE1-4EB0-8749-BFDA18F3F464}" dt="2026-07-30T07:37:57.796" v="9" actId="20577"/>
          <ac:spMkLst>
            <pc:docMk/>
            <pc:sldMk cId="511888294" sldId="1183"/>
            <ac:spMk id="2" creationId="{8E54EBF1-7160-2740-AF98-40210138666F}"/>
          </ac:spMkLst>
        </pc:spChg>
        <pc:spChg chg="mod">
          <ac:chgData name="Annette Eatock" userId="6fc68036-96ff-4a0b-931b-1b4cbace447b" providerId="ADAL" clId="{76F2DF85-4AE1-4EB0-8749-BFDA18F3F464}" dt="2026-07-30T07:52:42.970" v="165" actId="20577"/>
          <ac:spMkLst>
            <pc:docMk/>
            <pc:sldMk cId="511888294" sldId="1183"/>
            <ac:spMk id="4" creationId="{B76189C4-2EC2-ED68-8382-675DD3BB6AFB}"/>
          </ac:spMkLst>
        </pc:spChg>
        <pc:spChg chg="mod">
          <ac:chgData name="Annette Eatock" userId="6fc68036-96ff-4a0b-931b-1b4cbace447b" providerId="ADAL" clId="{76F2DF85-4AE1-4EB0-8749-BFDA18F3F464}" dt="2026-07-30T07:52:55.535" v="166" actId="1076"/>
          <ac:spMkLst>
            <pc:docMk/>
            <pc:sldMk cId="511888294" sldId="1183"/>
            <ac:spMk id="8" creationId="{DD726057-A595-F04C-583D-061E21B7BAF3}"/>
          </ac:spMkLst>
        </pc:spChg>
      </pc:sldChg>
      <pc:sldChg chg="ord">
        <pc:chgData name="Annette Eatock" userId="6fc68036-96ff-4a0b-931b-1b4cbace447b" providerId="ADAL" clId="{76F2DF85-4AE1-4EB0-8749-BFDA18F3F464}" dt="2026-07-30T07:53:37.936" v="168"/>
        <pc:sldMkLst>
          <pc:docMk/>
          <pc:sldMk cId="1443583024" sldId="11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1DEF15-EEFB-4FB4-BE9D-06197C189552}"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F5796840-F745-487B-9A3B-EC34F860EC96}">
      <dgm:prSet/>
      <dgm:spPr/>
      <dgm:t>
        <a:bodyPr/>
        <a:lstStyle/>
        <a:p>
          <a:r>
            <a:rPr lang="en-GB"/>
            <a:t>Development of an online staff questionnaire to establish current behaviours of appropriate glove use</a:t>
          </a:r>
          <a:endParaRPr lang="en-US" dirty="0"/>
        </a:p>
      </dgm:t>
    </dgm:pt>
    <dgm:pt modelId="{9F12B6E2-90F3-444D-AA58-FCD378F33B04}" type="parTrans" cxnId="{0C666989-F8DE-4E89-BED6-20F7B87A8836}">
      <dgm:prSet/>
      <dgm:spPr/>
      <dgm:t>
        <a:bodyPr/>
        <a:lstStyle/>
        <a:p>
          <a:endParaRPr lang="en-US"/>
        </a:p>
      </dgm:t>
    </dgm:pt>
    <dgm:pt modelId="{5FD81AA3-8360-475E-A626-E786025F8E9D}" type="sibTrans" cxnId="{0C666989-F8DE-4E89-BED6-20F7B87A8836}">
      <dgm:prSet/>
      <dgm:spPr/>
      <dgm:t>
        <a:bodyPr/>
        <a:lstStyle/>
        <a:p>
          <a:endParaRPr lang="en-US"/>
        </a:p>
      </dgm:t>
    </dgm:pt>
    <dgm:pt modelId="{5904E1C2-64EE-4E28-8014-8DA09C0E934D}">
      <dgm:prSet/>
      <dgm:spPr/>
      <dgm:t>
        <a:bodyPr/>
        <a:lstStyle/>
        <a:p>
          <a:r>
            <a:rPr lang="en-GB" dirty="0"/>
            <a:t>Questionnaire was completed by all disciplines of staff within each practice including clinical and non clinical staff over a 2 week period</a:t>
          </a:r>
          <a:endParaRPr lang="en-US" dirty="0"/>
        </a:p>
      </dgm:t>
    </dgm:pt>
    <dgm:pt modelId="{BDC9C9AF-4A8C-42BF-8397-B97DF26F957F}" type="parTrans" cxnId="{67CAB803-3E9B-43CD-9DA5-8D004DF8B590}">
      <dgm:prSet/>
      <dgm:spPr/>
      <dgm:t>
        <a:bodyPr/>
        <a:lstStyle/>
        <a:p>
          <a:endParaRPr lang="en-US"/>
        </a:p>
      </dgm:t>
    </dgm:pt>
    <dgm:pt modelId="{70A5FF46-622B-4680-BA42-D4A086531305}" type="sibTrans" cxnId="{67CAB803-3E9B-43CD-9DA5-8D004DF8B590}">
      <dgm:prSet/>
      <dgm:spPr/>
      <dgm:t>
        <a:bodyPr/>
        <a:lstStyle/>
        <a:p>
          <a:endParaRPr lang="en-US"/>
        </a:p>
      </dgm:t>
    </dgm:pt>
    <dgm:pt modelId="{8D2380B6-DC33-44E3-9E5F-8AF45F90939D}">
      <dgm:prSet/>
      <dgm:spPr/>
      <dgm:t>
        <a:bodyPr/>
        <a:lstStyle/>
        <a:p>
          <a:r>
            <a:rPr lang="en-GB"/>
            <a:t>Data for each practice correlated by ICB IPAC team</a:t>
          </a:r>
          <a:endParaRPr lang="en-US"/>
        </a:p>
      </dgm:t>
    </dgm:pt>
    <dgm:pt modelId="{61F5C273-9B15-4A40-829F-D629EFF4C9E6}" type="parTrans" cxnId="{72549D41-0F36-429E-A31E-AD27F64CC4FC}">
      <dgm:prSet/>
      <dgm:spPr/>
      <dgm:t>
        <a:bodyPr/>
        <a:lstStyle/>
        <a:p>
          <a:endParaRPr lang="en-US"/>
        </a:p>
      </dgm:t>
    </dgm:pt>
    <dgm:pt modelId="{7E48F0CB-F8AE-4575-B550-7C006DF6253D}" type="sibTrans" cxnId="{72549D41-0F36-429E-A31E-AD27F64CC4FC}">
      <dgm:prSet/>
      <dgm:spPr/>
      <dgm:t>
        <a:bodyPr/>
        <a:lstStyle/>
        <a:p>
          <a:endParaRPr lang="en-US"/>
        </a:p>
      </dgm:t>
    </dgm:pt>
    <dgm:pt modelId="{0767FA95-E7FE-4C2B-987E-7981DB6AA972}">
      <dgm:prSet/>
      <dgm:spPr/>
      <dgm:t>
        <a:bodyPr/>
        <a:lstStyle/>
        <a:p>
          <a:r>
            <a:rPr lang="en-GB"/>
            <a:t>An appropriate glove use training package was delivered to all staff within each practice by ICB IPAC team</a:t>
          </a:r>
          <a:endParaRPr lang="en-US"/>
        </a:p>
      </dgm:t>
    </dgm:pt>
    <dgm:pt modelId="{2C980E31-7B1E-475E-9A74-B77F55C8B314}" type="parTrans" cxnId="{85D18C56-4400-4A11-8587-517203C81B2D}">
      <dgm:prSet/>
      <dgm:spPr/>
      <dgm:t>
        <a:bodyPr/>
        <a:lstStyle/>
        <a:p>
          <a:endParaRPr lang="en-US"/>
        </a:p>
      </dgm:t>
    </dgm:pt>
    <dgm:pt modelId="{5BAA856F-979D-4D54-B2E4-98503B2D35DD}" type="sibTrans" cxnId="{85D18C56-4400-4A11-8587-517203C81B2D}">
      <dgm:prSet/>
      <dgm:spPr/>
      <dgm:t>
        <a:bodyPr/>
        <a:lstStyle/>
        <a:p>
          <a:endParaRPr lang="en-US"/>
        </a:p>
      </dgm:t>
    </dgm:pt>
    <dgm:pt modelId="{73DB7F4C-BD15-4A40-BBC1-0D59AD568122}">
      <dgm:prSet/>
      <dgm:spPr/>
      <dgm:t>
        <a:bodyPr/>
        <a:lstStyle/>
        <a:p>
          <a:r>
            <a:rPr lang="en-GB" dirty="0"/>
            <a:t>The same questionnaire was given to staff after the 3 month pilot to evaluate if behaviours had changed</a:t>
          </a:r>
          <a:endParaRPr lang="en-US" dirty="0"/>
        </a:p>
      </dgm:t>
    </dgm:pt>
    <dgm:pt modelId="{0A8340E7-7CC2-4045-9BCC-DD9A28D73D3D}" type="parTrans" cxnId="{2F6AF3CD-7CC3-4FD2-AB68-CFAA4A677388}">
      <dgm:prSet/>
      <dgm:spPr/>
      <dgm:t>
        <a:bodyPr/>
        <a:lstStyle/>
        <a:p>
          <a:endParaRPr lang="en-US"/>
        </a:p>
      </dgm:t>
    </dgm:pt>
    <dgm:pt modelId="{7C7B3574-BB25-4889-862F-03DA44DFFAF8}" type="sibTrans" cxnId="{2F6AF3CD-7CC3-4FD2-AB68-CFAA4A677388}">
      <dgm:prSet/>
      <dgm:spPr/>
      <dgm:t>
        <a:bodyPr/>
        <a:lstStyle/>
        <a:p>
          <a:endParaRPr lang="en-US"/>
        </a:p>
      </dgm:t>
    </dgm:pt>
    <dgm:pt modelId="{3B3CB576-07C7-4CA7-BD84-92AFE362402D}" type="pres">
      <dgm:prSet presAssocID="{4A1DEF15-EEFB-4FB4-BE9D-06197C189552}" presName="Name0" presStyleCnt="0">
        <dgm:presLayoutVars>
          <dgm:dir/>
          <dgm:resizeHandles val="exact"/>
        </dgm:presLayoutVars>
      </dgm:prSet>
      <dgm:spPr/>
    </dgm:pt>
    <dgm:pt modelId="{D0C293D5-A3F8-4606-8BAC-EE213E84934B}" type="pres">
      <dgm:prSet presAssocID="{F5796840-F745-487B-9A3B-EC34F860EC96}" presName="node" presStyleLbl="node1" presStyleIdx="0" presStyleCnt="5">
        <dgm:presLayoutVars>
          <dgm:bulletEnabled val="1"/>
        </dgm:presLayoutVars>
      </dgm:prSet>
      <dgm:spPr/>
    </dgm:pt>
    <dgm:pt modelId="{6A53EE37-9D56-4C16-ADAA-593533305927}" type="pres">
      <dgm:prSet presAssocID="{5FD81AA3-8360-475E-A626-E786025F8E9D}" presName="sibTrans" presStyleLbl="sibTrans1D1" presStyleIdx="0" presStyleCnt="4"/>
      <dgm:spPr/>
    </dgm:pt>
    <dgm:pt modelId="{D93E366E-FA39-4287-951A-5051F971A8FD}" type="pres">
      <dgm:prSet presAssocID="{5FD81AA3-8360-475E-A626-E786025F8E9D}" presName="connectorText" presStyleLbl="sibTrans1D1" presStyleIdx="0" presStyleCnt="4"/>
      <dgm:spPr/>
    </dgm:pt>
    <dgm:pt modelId="{A29FB975-EC15-474A-B464-E560C8205C23}" type="pres">
      <dgm:prSet presAssocID="{5904E1C2-64EE-4E28-8014-8DA09C0E934D}" presName="node" presStyleLbl="node1" presStyleIdx="1" presStyleCnt="5">
        <dgm:presLayoutVars>
          <dgm:bulletEnabled val="1"/>
        </dgm:presLayoutVars>
      </dgm:prSet>
      <dgm:spPr/>
    </dgm:pt>
    <dgm:pt modelId="{D297F10F-D0B0-4595-8E91-001254EAF62C}" type="pres">
      <dgm:prSet presAssocID="{70A5FF46-622B-4680-BA42-D4A086531305}" presName="sibTrans" presStyleLbl="sibTrans1D1" presStyleIdx="1" presStyleCnt="4"/>
      <dgm:spPr/>
    </dgm:pt>
    <dgm:pt modelId="{C397304A-1839-4B59-BFDA-5A234E5B7BF5}" type="pres">
      <dgm:prSet presAssocID="{70A5FF46-622B-4680-BA42-D4A086531305}" presName="connectorText" presStyleLbl="sibTrans1D1" presStyleIdx="1" presStyleCnt="4"/>
      <dgm:spPr/>
    </dgm:pt>
    <dgm:pt modelId="{9D38085C-B2CD-45C2-A1FF-3063AF0A930B}" type="pres">
      <dgm:prSet presAssocID="{8D2380B6-DC33-44E3-9E5F-8AF45F90939D}" presName="node" presStyleLbl="node1" presStyleIdx="2" presStyleCnt="5">
        <dgm:presLayoutVars>
          <dgm:bulletEnabled val="1"/>
        </dgm:presLayoutVars>
      </dgm:prSet>
      <dgm:spPr/>
    </dgm:pt>
    <dgm:pt modelId="{9A8590BD-8ED5-4407-92CF-BE7D9F75ACA7}" type="pres">
      <dgm:prSet presAssocID="{7E48F0CB-F8AE-4575-B550-7C006DF6253D}" presName="sibTrans" presStyleLbl="sibTrans1D1" presStyleIdx="2" presStyleCnt="4"/>
      <dgm:spPr/>
    </dgm:pt>
    <dgm:pt modelId="{DC9A0DF0-BD1C-403A-BD49-103B1BEEFF6F}" type="pres">
      <dgm:prSet presAssocID="{7E48F0CB-F8AE-4575-B550-7C006DF6253D}" presName="connectorText" presStyleLbl="sibTrans1D1" presStyleIdx="2" presStyleCnt="4"/>
      <dgm:spPr/>
    </dgm:pt>
    <dgm:pt modelId="{CDA5AFBB-1377-4892-9945-CA94CB6F8ABA}" type="pres">
      <dgm:prSet presAssocID="{0767FA95-E7FE-4C2B-987E-7981DB6AA972}" presName="node" presStyleLbl="node1" presStyleIdx="3" presStyleCnt="5">
        <dgm:presLayoutVars>
          <dgm:bulletEnabled val="1"/>
        </dgm:presLayoutVars>
      </dgm:prSet>
      <dgm:spPr/>
    </dgm:pt>
    <dgm:pt modelId="{2D4332CE-BBC6-4915-9F3B-008AF8F8A113}" type="pres">
      <dgm:prSet presAssocID="{5BAA856F-979D-4D54-B2E4-98503B2D35DD}" presName="sibTrans" presStyleLbl="sibTrans1D1" presStyleIdx="3" presStyleCnt="4"/>
      <dgm:spPr/>
    </dgm:pt>
    <dgm:pt modelId="{B42517B6-D363-49E9-A068-9AF2AE617E12}" type="pres">
      <dgm:prSet presAssocID="{5BAA856F-979D-4D54-B2E4-98503B2D35DD}" presName="connectorText" presStyleLbl="sibTrans1D1" presStyleIdx="3" presStyleCnt="4"/>
      <dgm:spPr/>
    </dgm:pt>
    <dgm:pt modelId="{7BBA23B0-3814-41C0-8A51-8AE8C5CA09A3}" type="pres">
      <dgm:prSet presAssocID="{73DB7F4C-BD15-4A40-BBC1-0D59AD568122}" presName="node" presStyleLbl="node1" presStyleIdx="4" presStyleCnt="5">
        <dgm:presLayoutVars>
          <dgm:bulletEnabled val="1"/>
        </dgm:presLayoutVars>
      </dgm:prSet>
      <dgm:spPr/>
    </dgm:pt>
  </dgm:ptLst>
  <dgm:cxnLst>
    <dgm:cxn modelId="{35C7BE01-2F62-43EA-A4FE-F006EBA6BB1D}" type="presOf" srcId="{7E48F0CB-F8AE-4575-B550-7C006DF6253D}" destId="{9A8590BD-8ED5-4407-92CF-BE7D9F75ACA7}" srcOrd="0" destOrd="0" presId="urn:microsoft.com/office/officeart/2016/7/layout/RepeatingBendingProcessNew"/>
    <dgm:cxn modelId="{67CAB803-3E9B-43CD-9DA5-8D004DF8B590}" srcId="{4A1DEF15-EEFB-4FB4-BE9D-06197C189552}" destId="{5904E1C2-64EE-4E28-8014-8DA09C0E934D}" srcOrd="1" destOrd="0" parTransId="{BDC9C9AF-4A8C-42BF-8397-B97DF26F957F}" sibTransId="{70A5FF46-622B-4680-BA42-D4A086531305}"/>
    <dgm:cxn modelId="{C3655F09-D1A5-4058-997D-757B1BCC3C7E}" type="presOf" srcId="{7E48F0CB-F8AE-4575-B550-7C006DF6253D}" destId="{DC9A0DF0-BD1C-403A-BD49-103B1BEEFF6F}" srcOrd="1" destOrd="0" presId="urn:microsoft.com/office/officeart/2016/7/layout/RepeatingBendingProcessNew"/>
    <dgm:cxn modelId="{75FF3832-7738-40FE-94C2-FAA0589E5296}" type="presOf" srcId="{5BAA856F-979D-4D54-B2E4-98503B2D35DD}" destId="{2D4332CE-BBC6-4915-9F3B-008AF8F8A113}" srcOrd="0" destOrd="0" presId="urn:microsoft.com/office/officeart/2016/7/layout/RepeatingBendingProcessNew"/>
    <dgm:cxn modelId="{A1C02A3A-8CA0-4254-A239-B278E67A7FD8}" type="presOf" srcId="{5904E1C2-64EE-4E28-8014-8DA09C0E934D}" destId="{A29FB975-EC15-474A-B464-E560C8205C23}" srcOrd="0" destOrd="0" presId="urn:microsoft.com/office/officeart/2016/7/layout/RepeatingBendingProcessNew"/>
    <dgm:cxn modelId="{D3A31F3B-4B78-4DE9-BDBA-2CC20E31CDAC}" type="presOf" srcId="{5FD81AA3-8360-475E-A626-E786025F8E9D}" destId="{D93E366E-FA39-4287-951A-5051F971A8FD}" srcOrd="1" destOrd="0" presId="urn:microsoft.com/office/officeart/2016/7/layout/RepeatingBendingProcessNew"/>
    <dgm:cxn modelId="{52F44840-E282-44FE-A5C2-340905F1FFBC}" type="presOf" srcId="{70A5FF46-622B-4680-BA42-D4A086531305}" destId="{D297F10F-D0B0-4595-8E91-001254EAF62C}" srcOrd="0" destOrd="0" presId="urn:microsoft.com/office/officeart/2016/7/layout/RepeatingBendingProcessNew"/>
    <dgm:cxn modelId="{C37F8660-0D7A-452F-B05E-4021E298701D}" type="presOf" srcId="{70A5FF46-622B-4680-BA42-D4A086531305}" destId="{C397304A-1839-4B59-BFDA-5A234E5B7BF5}" srcOrd="1" destOrd="0" presId="urn:microsoft.com/office/officeart/2016/7/layout/RepeatingBendingProcessNew"/>
    <dgm:cxn modelId="{72549D41-0F36-429E-A31E-AD27F64CC4FC}" srcId="{4A1DEF15-EEFB-4FB4-BE9D-06197C189552}" destId="{8D2380B6-DC33-44E3-9E5F-8AF45F90939D}" srcOrd="2" destOrd="0" parTransId="{61F5C273-9B15-4A40-829F-D629EFF4C9E6}" sibTransId="{7E48F0CB-F8AE-4575-B550-7C006DF6253D}"/>
    <dgm:cxn modelId="{3DA99069-BCA9-4534-9DD3-DD6B8C1A2410}" type="presOf" srcId="{5FD81AA3-8360-475E-A626-E786025F8E9D}" destId="{6A53EE37-9D56-4C16-ADAA-593533305927}" srcOrd="0" destOrd="0" presId="urn:microsoft.com/office/officeart/2016/7/layout/RepeatingBendingProcessNew"/>
    <dgm:cxn modelId="{85D18C56-4400-4A11-8587-517203C81B2D}" srcId="{4A1DEF15-EEFB-4FB4-BE9D-06197C189552}" destId="{0767FA95-E7FE-4C2B-987E-7981DB6AA972}" srcOrd="3" destOrd="0" parTransId="{2C980E31-7B1E-475E-9A74-B77F55C8B314}" sibTransId="{5BAA856F-979D-4D54-B2E4-98503B2D35DD}"/>
    <dgm:cxn modelId="{B7CA2F77-4956-4019-B336-2BFDCB916BDA}" type="presOf" srcId="{5BAA856F-979D-4D54-B2E4-98503B2D35DD}" destId="{B42517B6-D363-49E9-A068-9AF2AE617E12}" srcOrd="1" destOrd="0" presId="urn:microsoft.com/office/officeart/2016/7/layout/RepeatingBendingProcessNew"/>
    <dgm:cxn modelId="{0C666989-F8DE-4E89-BED6-20F7B87A8836}" srcId="{4A1DEF15-EEFB-4FB4-BE9D-06197C189552}" destId="{F5796840-F745-487B-9A3B-EC34F860EC96}" srcOrd="0" destOrd="0" parTransId="{9F12B6E2-90F3-444D-AA58-FCD378F33B04}" sibTransId="{5FD81AA3-8360-475E-A626-E786025F8E9D}"/>
    <dgm:cxn modelId="{DB20909C-7B4E-47E6-835E-70E8D346A3E9}" type="presOf" srcId="{0767FA95-E7FE-4C2B-987E-7981DB6AA972}" destId="{CDA5AFBB-1377-4892-9945-CA94CB6F8ABA}" srcOrd="0" destOrd="0" presId="urn:microsoft.com/office/officeart/2016/7/layout/RepeatingBendingProcessNew"/>
    <dgm:cxn modelId="{1695AAA3-DE45-4DA7-BB61-65BCC5340F37}" type="presOf" srcId="{4A1DEF15-EEFB-4FB4-BE9D-06197C189552}" destId="{3B3CB576-07C7-4CA7-BD84-92AFE362402D}" srcOrd="0" destOrd="0" presId="urn:microsoft.com/office/officeart/2016/7/layout/RepeatingBendingProcessNew"/>
    <dgm:cxn modelId="{C8A8E2BA-ECDB-424A-8417-E234A7A2A57D}" type="presOf" srcId="{8D2380B6-DC33-44E3-9E5F-8AF45F90939D}" destId="{9D38085C-B2CD-45C2-A1FF-3063AF0A930B}" srcOrd="0" destOrd="0" presId="urn:microsoft.com/office/officeart/2016/7/layout/RepeatingBendingProcessNew"/>
    <dgm:cxn modelId="{2F6AF3CD-7CC3-4FD2-AB68-CFAA4A677388}" srcId="{4A1DEF15-EEFB-4FB4-BE9D-06197C189552}" destId="{73DB7F4C-BD15-4A40-BBC1-0D59AD568122}" srcOrd="4" destOrd="0" parTransId="{0A8340E7-7CC2-4045-9BCC-DD9A28D73D3D}" sibTransId="{7C7B3574-BB25-4889-862F-03DA44DFFAF8}"/>
    <dgm:cxn modelId="{ED0CADD8-AC48-443C-8B55-16BEEB26871A}" type="presOf" srcId="{F5796840-F745-487B-9A3B-EC34F860EC96}" destId="{D0C293D5-A3F8-4606-8BAC-EE213E84934B}" srcOrd="0" destOrd="0" presId="urn:microsoft.com/office/officeart/2016/7/layout/RepeatingBendingProcessNew"/>
    <dgm:cxn modelId="{CB15FDDD-C78A-4372-9E4A-668A3D5E86A7}" type="presOf" srcId="{73DB7F4C-BD15-4A40-BBC1-0D59AD568122}" destId="{7BBA23B0-3814-41C0-8A51-8AE8C5CA09A3}" srcOrd="0" destOrd="0" presId="urn:microsoft.com/office/officeart/2016/7/layout/RepeatingBendingProcessNew"/>
    <dgm:cxn modelId="{C9D5ED01-2106-4E61-AD19-DB792D13F22B}" type="presParOf" srcId="{3B3CB576-07C7-4CA7-BD84-92AFE362402D}" destId="{D0C293D5-A3F8-4606-8BAC-EE213E84934B}" srcOrd="0" destOrd="0" presId="urn:microsoft.com/office/officeart/2016/7/layout/RepeatingBendingProcessNew"/>
    <dgm:cxn modelId="{8C053DDA-0F42-46D1-AB07-40D5ACD08291}" type="presParOf" srcId="{3B3CB576-07C7-4CA7-BD84-92AFE362402D}" destId="{6A53EE37-9D56-4C16-ADAA-593533305927}" srcOrd="1" destOrd="0" presId="urn:microsoft.com/office/officeart/2016/7/layout/RepeatingBendingProcessNew"/>
    <dgm:cxn modelId="{34A609A1-9164-4856-B3A7-4014094A1F4C}" type="presParOf" srcId="{6A53EE37-9D56-4C16-ADAA-593533305927}" destId="{D93E366E-FA39-4287-951A-5051F971A8FD}" srcOrd="0" destOrd="0" presId="urn:microsoft.com/office/officeart/2016/7/layout/RepeatingBendingProcessNew"/>
    <dgm:cxn modelId="{771B712E-7B64-4E8E-B4F8-D3EDE717DAF9}" type="presParOf" srcId="{3B3CB576-07C7-4CA7-BD84-92AFE362402D}" destId="{A29FB975-EC15-474A-B464-E560C8205C23}" srcOrd="2" destOrd="0" presId="urn:microsoft.com/office/officeart/2016/7/layout/RepeatingBendingProcessNew"/>
    <dgm:cxn modelId="{0CFA44BE-4D33-40D0-BFB8-D0DD924DEFBE}" type="presParOf" srcId="{3B3CB576-07C7-4CA7-BD84-92AFE362402D}" destId="{D297F10F-D0B0-4595-8E91-001254EAF62C}" srcOrd="3" destOrd="0" presId="urn:microsoft.com/office/officeart/2016/7/layout/RepeatingBendingProcessNew"/>
    <dgm:cxn modelId="{5871B3A3-EEF9-42F8-A0DA-DE4869BD8EDA}" type="presParOf" srcId="{D297F10F-D0B0-4595-8E91-001254EAF62C}" destId="{C397304A-1839-4B59-BFDA-5A234E5B7BF5}" srcOrd="0" destOrd="0" presId="urn:microsoft.com/office/officeart/2016/7/layout/RepeatingBendingProcessNew"/>
    <dgm:cxn modelId="{2D12C335-4986-4FA2-8C61-95D70F106ACF}" type="presParOf" srcId="{3B3CB576-07C7-4CA7-BD84-92AFE362402D}" destId="{9D38085C-B2CD-45C2-A1FF-3063AF0A930B}" srcOrd="4" destOrd="0" presId="urn:microsoft.com/office/officeart/2016/7/layout/RepeatingBendingProcessNew"/>
    <dgm:cxn modelId="{74C8D003-A544-43EE-A7AD-F5C61BCD3743}" type="presParOf" srcId="{3B3CB576-07C7-4CA7-BD84-92AFE362402D}" destId="{9A8590BD-8ED5-4407-92CF-BE7D9F75ACA7}" srcOrd="5" destOrd="0" presId="urn:microsoft.com/office/officeart/2016/7/layout/RepeatingBendingProcessNew"/>
    <dgm:cxn modelId="{44098331-E46D-4A23-A206-E947A61E9DE3}" type="presParOf" srcId="{9A8590BD-8ED5-4407-92CF-BE7D9F75ACA7}" destId="{DC9A0DF0-BD1C-403A-BD49-103B1BEEFF6F}" srcOrd="0" destOrd="0" presId="urn:microsoft.com/office/officeart/2016/7/layout/RepeatingBendingProcessNew"/>
    <dgm:cxn modelId="{946C89EA-4D74-4226-8954-0064DCE04A33}" type="presParOf" srcId="{3B3CB576-07C7-4CA7-BD84-92AFE362402D}" destId="{CDA5AFBB-1377-4892-9945-CA94CB6F8ABA}" srcOrd="6" destOrd="0" presId="urn:microsoft.com/office/officeart/2016/7/layout/RepeatingBendingProcessNew"/>
    <dgm:cxn modelId="{A3E11BEA-E90F-4561-9E62-6F20B0456145}" type="presParOf" srcId="{3B3CB576-07C7-4CA7-BD84-92AFE362402D}" destId="{2D4332CE-BBC6-4915-9F3B-008AF8F8A113}" srcOrd="7" destOrd="0" presId="urn:microsoft.com/office/officeart/2016/7/layout/RepeatingBendingProcessNew"/>
    <dgm:cxn modelId="{8EA72607-85D3-4593-98FE-D7FB4F20E8CC}" type="presParOf" srcId="{2D4332CE-BBC6-4915-9F3B-008AF8F8A113}" destId="{B42517B6-D363-49E9-A068-9AF2AE617E12}" srcOrd="0" destOrd="0" presId="urn:microsoft.com/office/officeart/2016/7/layout/RepeatingBendingProcessNew"/>
    <dgm:cxn modelId="{703A38C8-74F8-41BB-B2FD-65842AEA6D55}" type="presParOf" srcId="{3B3CB576-07C7-4CA7-BD84-92AFE362402D}" destId="{7BBA23B0-3814-41C0-8A51-8AE8C5CA09A3}" srcOrd="8" destOrd="0" presId="urn:microsoft.com/office/officeart/2016/7/layout/RepeatingBendingProcessNew"/>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3EE37-9D56-4C16-ADAA-593533305927}">
      <dsp:nvSpPr>
        <dsp:cNvPr id="0" name=""/>
        <dsp:cNvSpPr/>
      </dsp:nvSpPr>
      <dsp:spPr>
        <a:xfrm>
          <a:off x="3124573" y="946272"/>
          <a:ext cx="686560" cy="91440"/>
        </a:xfrm>
        <a:custGeom>
          <a:avLst/>
          <a:gdLst/>
          <a:ahLst/>
          <a:cxnLst/>
          <a:rect l="0" t="0" r="0" b="0"/>
          <a:pathLst>
            <a:path>
              <a:moveTo>
                <a:pt x="0" y="45720"/>
              </a:moveTo>
              <a:lnTo>
                <a:pt x="6865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49925" y="988406"/>
        <a:ext cx="35858" cy="7171"/>
      </dsp:txXfrm>
    </dsp:sp>
    <dsp:sp modelId="{D0C293D5-A3F8-4606-8BAC-EE213E84934B}">
      <dsp:nvSpPr>
        <dsp:cNvPr id="0" name=""/>
        <dsp:cNvSpPr/>
      </dsp:nvSpPr>
      <dsp:spPr>
        <a:xfrm>
          <a:off x="8283" y="56565"/>
          <a:ext cx="3118090" cy="18708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789" tIns="160379" rIns="152789" bIns="160379" numCol="1" spcCol="1270" anchor="ctr" anchorCtr="0">
          <a:noAutofit/>
        </a:bodyPr>
        <a:lstStyle/>
        <a:p>
          <a:pPr marL="0" lvl="0" indent="0" algn="ctr" defTabSz="800100">
            <a:lnSpc>
              <a:spcPct val="90000"/>
            </a:lnSpc>
            <a:spcBef>
              <a:spcPct val="0"/>
            </a:spcBef>
            <a:spcAft>
              <a:spcPct val="35000"/>
            </a:spcAft>
            <a:buNone/>
          </a:pPr>
          <a:r>
            <a:rPr lang="en-GB" sz="1800" kern="1200"/>
            <a:t>Development of an online staff questionnaire to establish current behaviours of appropriate glove use</a:t>
          </a:r>
          <a:endParaRPr lang="en-US" sz="1800" kern="1200" dirty="0"/>
        </a:p>
      </dsp:txBody>
      <dsp:txXfrm>
        <a:off x="8283" y="56565"/>
        <a:ext cx="3118090" cy="1870854"/>
      </dsp:txXfrm>
    </dsp:sp>
    <dsp:sp modelId="{D297F10F-D0B0-4595-8E91-001254EAF62C}">
      <dsp:nvSpPr>
        <dsp:cNvPr id="0" name=""/>
        <dsp:cNvSpPr/>
      </dsp:nvSpPr>
      <dsp:spPr>
        <a:xfrm>
          <a:off x="6959825" y="946272"/>
          <a:ext cx="686560" cy="91440"/>
        </a:xfrm>
        <a:custGeom>
          <a:avLst/>
          <a:gdLst/>
          <a:ahLst/>
          <a:cxnLst/>
          <a:rect l="0" t="0" r="0" b="0"/>
          <a:pathLst>
            <a:path>
              <a:moveTo>
                <a:pt x="0" y="45720"/>
              </a:moveTo>
              <a:lnTo>
                <a:pt x="6865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85176" y="988406"/>
        <a:ext cx="35858" cy="7171"/>
      </dsp:txXfrm>
    </dsp:sp>
    <dsp:sp modelId="{A29FB975-EC15-474A-B464-E560C8205C23}">
      <dsp:nvSpPr>
        <dsp:cNvPr id="0" name=""/>
        <dsp:cNvSpPr/>
      </dsp:nvSpPr>
      <dsp:spPr>
        <a:xfrm>
          <a:off x="3843534" y="56565"/>
          <a:ext cx="3118090" cy="18708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789" tIns="160379" rIns="152789" bIns="160379" numCol="1" spcCol="1270" anchor="ctr" anchorCtr="0">
          <a:noAutofit/>
        </a:bodyPr>
        <a:lstStyle/>
        <a:p>
          <a:pPr marL="0" lvl="0" indent="0" algn="ctr" defTabSz="800100">
            <a:lnSpc>
              <a:spcPct val="90000"/>
            </a:lnSpc>
            <a:spcBef>
              <a:spcPct val="0"/>
            </a:spcBef>
            <a:spcAft>
              <a:spcPct val="35000"/>
            </a:spcAft>
            <a:buNone/>
          </a:pPr>
          <a:r>
            <a:rPr lang="en-GB" sz="1800" kern="1200" dirty="0"/>
            <a:t>Questionnaire was completed by all disciplines of staff within each practice including clinical and non clinical staff over a 2 week period</a:t>
          </a:r>
          <a:endParaRPr lang="en-US" sz="1800" kern="1200" dirty="0"/>
        </a:p>
      </dsp:txBody>
      <dsp:txXfrm>
        <a:off x="3843534" y="56565"/>
        <a:ext cx="3118090" cy="1870854"/>
      </dsp:txXfrm>
    </dsp:sp>
    <dsp:sp modelId="{9A8590BD-8ED5-4407-92CF-BE7D9F75ACA7}">
      <dsp:nvSpPr>
        <dsp:cNvPr id="0" name=""/>
        <dsp:cNvSpPr/>
      </dsp:nvSpPr>
      <dsp:spPr>
        <a:xfrm>
          <a:off x="1567328" y="1925619"/>
          <a:ext cx="7670502" cy="686560"/>
        </a:xfrm>
        <a:custGeom>
          <a:avLst/>
          <a:gdLst/>
          <a:ahLst/>
          <a:cxnLst/>
          <a:rect l="0" t="0" r="0" b="0"/>
          <a:pathLst>
            <a:path>
              <a:moveTo>
                <a:pt x="7670502" y="0"/>
              </a:moveTo>
              <a:lnTo>
                <a:pt x="7670502" y="360380"/>
              </a:lnTo>
              <a:lnTo>
                <a:pt x="0" y="360380"/>
              </a:lnTo>
              <a:lnTo>
                <a:pt x="0" y="68656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09981" y="2265314"/>
        <a:ext cx="385197" cy="7171"/>
      </dsp:txXfrm>
    </dsp:sp>
    <dsp:sp modelId="{9D38085C-B2CD-45C2-A1FF-3063AF0A930B}">
      <dsp:nvSpPr>
        <dsp:cNvPr id="0" name=""/>
        <dsp:cNvSpPr/>
      </dsp:nvSpPr>
      <dsp:spPr>
        <a:xfrm>
          <a:off x="7678786" y="56565"/>
          <a:ext cx="3118090" cy="18708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789" tIns="160379" rIns="152789" bIns="160379" numCol="1" spcCol="1270" anchor="ctr" anchorCtr="0">
          <a:noAutofit/>
        </a:bodyPr>
        <a:lstStyle/>
        <a:p>
          <a:pPr marL="0" lvl="0" indent="0" algn="ctr" defTabSz="800100">
            <a:lnSpc>
              <a:spcPct val="90000"/>
            </a:lnSpc>
            <a:spcBef>
              <a:spcPct val="0"/>
            </a:spcBef>
            <a:spcAft>
              <a:spcPct val="35000"/>
            </a:spcAft>
            <a:buNone/>
          </a:pPr>
          <a:r>
            <a:rPr lang="en-GB" sz="1800" kern="1200"/>
            <a:t>Data for each practice correlated by ICB IPAC team</a:t>
          </a:r>
          <a:endParaRPr lang="en-US" sz="1800" kern="1200"/>
        </a:p>
      </dsp:txBody>
      <dsp:txXfrm>
        <a:off x="7678786" y="56565"/>
        <a:ext cx="3118090" cy="1870854"/>
      </dsp:txXfrm>
    </dsp:sp>
    <dsp:sp modelId="{2D4332CE-BBC6-4915-9F3B-008AF8F8A113}">
      <dsp:nvSpPr>
        <dsp:cNvPr id="0" name=""/>
        <dsp:cNvSpPr/>
      </dsp:nvSpPr>
      <dsp:spPr>
        <a:xfrm>
          <a:off x="3124573" y="3534287"/>
          <a:ext cx="686560" cy="91440"/>
        </a:xfrm>
        <a:custGeom>
          <a:avLst/>
          <a:gdLst/>
          <a:ahLst/>
          <a:cxnLst/>
          <a:rect l="0" t="0" r="0" b="0"/>
          <a:pathLst>
            <a:path>
              <a:moveTo>
                <a:pt x="0" y="45720"/>
              </a:moveTo>
              <a:lnTo>
                <a:pt x="68656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49925" y="3576421"/>
        <a:ext cx="35858" cy="7171"/>
      </dsp:txXfrm>
    </dsp:sp>
    <dsp:sp modelId="{CDA5AFBB-1377-4892-9945-CA94CB6F8ABA}">
      <dsp:nvSpPr>
        <dsp:cNvPr id="0" name=""/>
        <dsp:cNvSpPr/>
      </dsp:nvSpPr>
      <dsp:spPr>
        <a:xfrm>
          <a:off x="8283" y="2644580"/>
          <a:ext cx="3118090" cy="18708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789" tIns="160379" rIns="152789" bIns="160379" numCol="1" spcCol="1270" anchor="ctr" anchorCtr="0">
          <a:noAutofit/>
        </a:bodyPr>
        <a:lstStyle/>
        <a:p>
          <a:pPr marL="0" lvl="0" indent="0" algn="ctr" defTabSz="800100">
            <a:lnSpc>
              <a:spcPct val="90000"/>
            </a:lnSpc>
            <a:spcBef>
              <a:spcPct val="0"/>
            </a:spcBef>
            <a:spcAft>
              <a:spcPct val="35000"/>
            </a:spcAft>
            <a:buNone/>
          </a:pPr>
          <a:r>
            <a:rPr lang="en-GB" sz="1800" kern="1200"/>
            <a:t>An appropriate glove use training package was delivered to all staff within each practice by ICB IPAC team</a:t>
          </a:r>
          <a:endParaRPr lang="en-US" sz="1800" kern="1200"/>
        </a:p>
      </dsp:txBody>
      <dsp:txXfrm>
        <a:off x="8283" y="2644580"/>
        <a:ext cx="3118090" cy="1870854"/>
      </dsp:txXfrm>
    </dsp:sp>
    <dsp:sp modelId="{7BBA23B0-3814-41C0-8A51-8AE8C5CA09A3}">
      <dsp:nvSpPr>
        <dsp:cNvPr id="0" name=""/>
        <dsp:cNvSpPr/>
      </dsp:nvSpPr>
      <dsp:spPr>
        <a:xfrm>
          <a:off x="3843534" y="2644580"/>
          <a:ext cx="3118090" cy="18708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789" tIns="160379" rIns="152789" bIns="160379" numCol="1" spcCol="1270" anchor="ctr" anchorCtr="0">
          <a:noAutofit/>
        </a:bodyPr>
        <a:lstStyle/>
        <a:p>
          <a:pPr marL="0" lvl="0" indent="0" algn="ctr" defTabSz="800100">
            <a:lnSpc>
              <a:spcPct val="90000"/>
            </a:lnSpc>
            <a:spcBef>
              <a:spcPct val="0"/>
            </a:spcBef>
            <a:spcAft>
              <a:spcPct val="35000"/>
            </a:spcAft>
            <a:buNone/>
          </a:pPr>
          <a:r>
            <a:rPr lang="en-GB" sz="1800" kern="1200" dirty="0"/>
            <a:t>The same questionnaire was given to staff after the 3 month pilot to evaluate if behaviours had changed</a:t>
          </a:r>
          <a:endParaRPr lang="en-US" sz="1800" kern="1200" dirty="0"/>
        </a:p>
      </dsp:txBody>
      <dsp:txXfrm>
        <a:off x="3843534" y="2644580"/>
        <a:ext cx="3118090" cy="1870854"/>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9" y="1"/>
            <a:ext cx="2984871" cy="502755"/>
          </a:xfrm>
          <a:prstGeom prst="rect">
            <a:avLst/>
          </a:prstGeom>
        </p:spPr>
        <p:txBody>
          <a:bodyPr vert="horz" lIns="96616" tIns="48308" rIns="96616" bIns="48308" rtlCol="0"/>
          <a:lstStyle>
            <a:lvl1pPr algn="r">
              <a:defRPr sz="1300"/>
            </a:lvl1pPr>
          </a:lstStyle>
          <a:p>
            <a:fld id="{E072FE17-5E39-4C66-B6A2-C475C0A49343}" type="datetimeFigureOut">
              <a:rPr lang="en-GB" smtClean="0"/>
              <a:t>30/07/26</a:t>
            </a:fld>
            <a:endParaRPr lang="en-GB"/>
          </a:p>
        </p:txBody>
      </p:sp>
      <p:sp>
        <p:nvSpPr>
          <p:cNvPr id="4" name="Slide Image Placeholder 3"/>
          <p:cNvSpPr>
            <a:spLocks noGrp="1" noRot="1" noChangeAspect="1"/>
          </p:cNvSpPr>
          <p:nvPr>
            <p:ph type="sldImg" idx="2"/>
          </p:nvPr>
        </p:nvSpPr>
        <p:spPr>
          <a:xfrm>
            <a:off x="436563" y="1250950"/>
            <a:ext cx="6015037" cy="3384550"/>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70"/>
            <a:ext cx="5510530" cy="3945494"/>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517547"/>
            <a:ext cx="2984871" cy="502755"/>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9" y="9517547"/>
            <a:ext cx="2984871" cy="502755"/>
          </a:xfrm>
          <a:prstGeom prst="rect">
            <a:avLst/>
          </a:prstGeom>
        </p:spPr>
        <p:txBody>
          <a:bodyPr vert="horz" lIns="96616" tIns="48308" rIns="96616" bIns="48308" rtlCol="0" anchor="b"/>
          <a:lstStyle>
            <a:lvl1pPr algn="r">
              <a:defRPr sz="1300"/>
            </a:lvl1pPr>
          </a:lstStyle>
          <a:p>
            <a:fld id="{DA74920C-128B-4B92-987C-6010A2BC1CEA}" type="slidenum">
              <a:rPr lang="en-GB" smtClean="0"/>
              <a:t>‹#›</a:t>
            </a:fld>
            <a:endParaRPr lang="en-GB"/>
          </a:p>
        </p:txBody>
      </p:sp>
    </p:spTree>
    <p:extLst>
      <p:ext uri="{BB962C8B-B14F-4D97-AF65-F5344CB8AC3E}">
        <p14:creationId xmlns:p14="http://schemas.microsoft.com/office/powerpoint/2010/main" val="1790634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Introductions</a:t>
            </a:r>
          </a:p>
        </p:txBody>
      </p:sp>
      <p:sp>
        <p:nvSpPr>
          <p:cNvPr id="4" name="Slide Number Placeholder 3"/>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a:t>
            </a:fld>
            <a:endParaRPr lang="en-GB">
              <a:solidFill>
                <a:prstClr val="black"/>
              </a:solidFill>
              <a:latin typeface="Calibri" panose="020F0502020204030204"/>
            </a:endParaRPr>
          </a:p>
        </p:txBody>
      </p:sp>
    </p:spTree>
    <p:extLst>
      <p:ext uri="{BB962C8B-B14F-4D97-AF65-F5344CB8AC3E}">
        <p14:creationId xmlns:p14="http://schemas.microsoft.com/office/powerpoint/2010/main" val="3846056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0A502-5D5D-45FC-FF5E-62994B62B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6D6C2-8B08-C414-12B1-D3196DC2E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CA87AA-833F-5929-80BB-06A278B8770B}"/>
              </a:ext>
            </a:extLst>
          </p:cNvPr>
          <p:cNvSpPr>
            <a:spLocks noGrp="1"/>
          </p:cNvSpPr>
          <p:nvPr>
            <p:ph type="body" idx="1"/>
          </p:nvPr>
        </p:nvSpPr>
        <p:spPr/>
        <p:txBody>
          <a:bodyPr/>
          <a:lstStyle/>
          <a:p>
            <a:r>
              <a:rPr lang="en-GB" dirty="0"/>
              <a:t>NHSE info from : https://www.england.nhs.uk/long-read/five-years-greener-nhs-progress-forward-look/</a:t>
            </a:r>
          </a:p>
          <a:p>
            <a:r>
              <a:rPr lang="en-GB" dirty="0"/>
              <a:t>Trudi Isherwood shared this - Regional Net Zero Manager</a:t>
            </a:r>
          </a:p>
          <a:p>
            <a:endParaRPr lang="en-GB" dirty="0"/>
          </a:p>
        </p:txBody>
      </p:sp>
      <p:sp>
        <p:nvSpPr>
          <p:cNvPr id="4" name="Slide Number Placeholder 3">
            <a:extLst>
              <a:ext uri="{FF2B5EF4-FFF2-40B4-BE49-F238E27FC236}">
                <a16:creationId xmlns:a16="http://schemas.microsoft.com/office/drawing/2014/main" id="{BBBD12C0-BB89-111C-BEAB-4B331710AB8F}"/>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10</a:t>
            </a:fld>
            <a:endParaRPr lang="en-GB">
              <a:solidFill>
                <a:prstClr val="black"/>
              </a:solidFill>
              <a:latin typeface="Calibri" panose="020F0502020204030204"/>
            </a:endParaRPr>
          </a:p>
        </p:txBody>
      </p:sp>
    </p:spTree>
    <p:extLst>
      <p:ext uri="{BB962C8B-B14F-4D97-AF65-F5344CB8AC3E}">
        <p14:creationId xmlns:p14="http://schemas.microsoft.com/office/powerpoint/2010/main" val="201780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B29E9-E7F2-32BC-C438-9693953A6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D86E8-6306-D391-9B83-B3D09F6CA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DE083-C610-E952-C43A-B8F5B068B4D8}"/>
              </a:ext>
            </a:extLst>
          </p:cNvPr>
          <p:cNvSpPr>
            <a:spLocks noGrp="1"/>
          </p:cNvSpPr>
          <p:nvPr>
            <p:ph type="body" idx="1"/>
          </p:nvPr>
        </p:nvSpPr>
        <p:spPr/>
        <p:txBody>
          <a:bodyPr/>
          <a:lstStyle/>
          <a:p>
            <a:r>
              <a:rPr lang="en-GB" dirty="0"/>
              <a:t>Questions? Thoughts? Volunteer practices? – Port Isaac &amp; </a:t>
            </a:r>
            <a:r>
              <a:rPr lang="en-GB" dirty="0" err="1"/>
              <a:t>Narrowcliff</a:t>
            </a:r>
            <a:r>
              <a:rPr lang="en-GB" dirty="0"/>
              <a:t> (Newquay) – need one in the West ICA?</a:t>
            </a:r>
          </a:p>
          <a:p>
            <a:endParaRPr lang="en-GB" dirty="0"/>
          </a:p>
        </p:txBody>
      </p:sp>
      <p:sp>
        <p:nvSpPr>
          <p:cNvPr id="4" name="Slide Number Placeholder 3">
            <a:extLst>
              <a:ext uri="{FF2B5EF4-FFF2-40B4-BE49-F238E27FC236}">
                <a16:creationId xmlns:a16="http://schemas.microsoft.com/office/drawing/2014/main" id="{CE78BA3F-FEE9-BAFC-A376-ED247680DB31}"/>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11</a:t>
            </a:fld>
            <a:endParaRPr lang="en-GB">
              <a:solidFill>
                <a:prstClr val="black"/>
              </a:solidFill>
              <a:latin typeface="Calibri" panose="020F0502020204030204"/>
            </a:endParaRPr>
          </a:p>
        </p:txBody>
      </p:sp>
    </p:spTree>
    <p:extLst>
      <p:ext uri="{BB962C8B-B14F-4D97-AF65-F5344CB8AC3E}">
        <p14:creationId xmlns:p14="http://schemas.microsoft.com/office/powerpoint/2010/main" val="1101752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FD7D-7B6C-B1A4-4DA0-1BC53D4D0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75A7A-57B4-6B24-50D0-33148CD23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1AE08-F654-6DCF-4832-3BC60B0CC569}"/>
              </a:ext>
            </a:extLst>
          </p:cNvPr>
          <p:cNvSpPr>
            <a:spLocks noGrp="1"/>
          </p:cNvSpPr>
          <p:nvPr>
            <p:ph type="body" idx="1"/>
          </p:nvPr>
        </p:nvSpPr>
        <p:spPr/>
        <p:txBody>
          <a:bodyPr/>
          <a:lstStyle/>
          <a:p>
            <a:r>
              <a:rPr lang="en-GB" dirty="0"/>
              <a:t>Show waste resources on website.</a:t>
            </a:r>
          </a:p>
        </p:txBody>
      </p:sp>
      <p:sp>
        <p:nvSpPr>
          <p:cNvPr id="4" name="Slide Number Placeholder 3">
            <a:extLst>
              <a:ext uri="{FF2B5EF4-FFF2-40B4-BE49-F238E27FC236}">
                <a16:creationId xmlns:a16="http://schemas.microsoft.com/office/drawing/2014/main" id="{D83B4AA5-242E-DEB7-C989-94F42F334B92}"/>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12</a:t>
            </a:fld>
            <a:endParaRPr lang="en-GB">
              <a:solidFill>
                <a:prstClr val="black"/>
              </a:solidFill>
              <a:latin typeface="Calibri" panose="020F0502020204030204"/>
            </a:endParaRPr>
          </a:p>
        </p:txBody>
      </p:sp>
    </p:spTree>
    <p:extLst>
      <p:ext uri="{BB962C8B-B14F-4D97-AF65-F5344CB8AC3E}">
        <p14:creationId xmlns:p14="http://schemas.microsoft.com/office/powerpoint/2010/main" val="3452262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77737-73D5-A837-6E96-8FB2DA5D5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10192-5CD6-CAF6-B2B3-D77BBA6EC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0A9F9E-663C-52EA-7735-CEA0DC1428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94217F-86DF-DE7E-4C2B-45A7C17A64E3}"/>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13</a:t>
            </a:fld>
            <a:endParaRPr lang="en-GB">
              <a:solidFill>
                <a:prstClr val="black"/>
              </a:solidFill>
              <a:latin typeface="Calibri" panose="020F0502020204030204"/>
            </a:endParaRPr>
          </a:p>
        </p:txBody>
      </p:sp>
    </p:spTree>
    <p:extLst>
      <p:ext uri="{BB962C8B-B14F-4D97-AF65-F5344CB8AC3E}">
        <p14:creationId xmlns:p14="http://schemas.microsoft.com/office/powerpoint/2010/main" val="3633414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03EE4-743F-08FE-4747-7E63FBAF7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45DBC-A456-038F-3876-DB950891E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2E13A-E91E-6043-D80C-0094065AF294}"/>
              </a:ext>
            </a:extLst>
          </p:cNvPr>
          <p:cNvSpPr>
            <a:spLocks noGrp="1"/>
          </p:cNvSpPr>
          <p:nvPr>
            <p:ph type="body" idx="1"/>
          </p:nvPr>
        </p:nvSpPr>
        <p:spPr/>
        <p:txBody>
          <a:bodyPr/>
          <a:lstStyle/>
          <a:p>
            <a:r>
              <a:rPr lang="en-GB" dirty="0" err="1"/>
              <a:t>Terracycle</a:t>
            </a:r>
            <a:r>
              <a:rPr lang="en-GB" dirty="0"/>
              <a:t> – separate aluminium from plastic &amp; ‘made into new products’ – lack details. https://vimeo.com/941531231/f7e6e80119</a:t>
            </a:r>
          </a:p>
          <a:p>
            <a:endParaRPr lang="en-GB" dirty="0"/>
          </a:p>
        </p:txBody>
      </p:sp>
      <p:sp>
        <p:nvSpPr>
          <p:cNvPr id="4" name="Slide Number Placeholder 3">
            <a:extLst>
              <a:ext uri="{FF2B5EF4-FFF2-40B4-BE49-F238E27FC236}">
                <a16:creationId xmlns:a16="http://schemas.microsoft.com/office/drawing/2014/main" id="{C5BE5CF7-2F7F-34B3-4E38-EA11AAAF8284}"/>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14</a:t>
            </a:fld>
            <a:endParaRPr lang="en-GB">
              <a:solidFill>
                <a:prstClr val="black"/>
              </a:solidFill>
              <a:latin typeface="Calibri" panose="020F0502020204030204"/>
            </a:endParaRPr>
          </a:p>
        </p:txBody>
      </p:sp>
    </p:spTree>
    <p:extLst>
      <p:ext uri="{BB962C8B-B14F-4D97-AF65-F5344CB8AC3E}">
        <p14:creationId xmlns:p14="http://schemas.microsoft.com/office/powerpoint/2010/main" val="4070803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3CD4C-C9E7-CA6E-F5DC-7D53BBA34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60BE4-E713-65D3-9420-4E85C190D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0436F-0D59-2606-4A74-6476266C6EB5}"/>
              </a:ext>
            </a:extLst>
          </p:cNvPr>
          <p:cNvSpPr>
            <a:spLocks noGrp="1"/>
          </p:cNvSpPr>
          <p:nvPr>
            <p:ph type="body" idx="1"/>
          </p:nvPr>
        </p:nvSpPr>
        <p:spPr/>
        <p:txBody>
          <a:bodyPr/>
          <a:lstStyle/>
          <a:p>
            <a:r>
              <a:rPr lang="en-GB" dirty="0" err="1"/>
              <a:t>MyGroup</a:t>
            </a:r>
            <a:r>
              <a:rPr lang="en-GB" dirty="0"/>
              <a:t> (based in Leeds) – plastic is recycled into board that is an alternative to plywood e.g. can be made into furniture.</a:t>
            </a:r>
          </a:p>
          <a:p>
            <a:r>
              <a:rPr lang="en-GB" dirty="0"/>
              <a:t>https://mygroupltd.com/plastic-boards/</a:t>
            </a:r>
          </a:p>
        </p:txBody>
      </p:sp>
      <p:sp>
        <p:nvSpPr>
          <p:cNvPr id="4" name="Slide Number Placeholder 3">
            <a:extLst>
              <a:ext uri="{FF2B5EF4-FFF2-40B4-BE49-F238E27FC236}">
                <a16:creationId xmlns:a16="http://schemas.microsoft.com/office/drawing/2014/main" id="{049EFB6C-1068-98B1-2C9B-04700BE3271E}"/>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15</a:t>
            </a:fld>
            <a:endParaRPr lang="en-GB">
              <a:solidFill>
                <a:prstClr val="black"/>
              </a:solidFill>
              <a:latin typeface="Calibri" panose="020F0502020204030204"/>
            </a:endParaRPr>
          </a:p>
        </p:txBody>
      </p:sp>
    </p:spTree>
    <p:extLst>
      <p:ext uri="{BB962C8B-B14F-4D97-AF65-F5344CB8AC3E}">
        <p14:creationId xmlns:p14="http://schemas.microsoft.com/office/powerpoint/2010/main" val="489000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FFB83-54BE-CA6C-2093-4BE7EB77B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D91191-99D8-01E3-A16E-21D1133701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53FC6-2C68-499B-00B1-431CCDC34A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C2EDAB-F0B5-AE57-8D6C-1E09C56124F0}"/>
              </a:ext>
            </a:extLst>
          </p:cNvPr>
          <p:cNvSpPr>
            <a:spLocks noGrp="1"/>
          </p:cNvSpPr>
          <p:nvPr>
            <p:ph type="sldNum" sz="quarter" idx="5"/>
          </p:nvPr>
        </p:nvSpPr>
        <p:spPr/>
        <p:txBody>
          <a:bodyPr/>
          <a:lstStyle/>
          <a:p>
            <a:fld id="{DA74920C-128B-4B92-987C-6010A2BC1CEA}" type="slidenum">
              <a:rPr lang="en-GB" smtClean="0"/>
              <a:t>16</a:t>
            </a:fld>
            <a:endParaRPr lang="en-GB"/>
          </a:p>
        </p:txBody>
      </p:sp>
    </p:spTree>
    <p:extLst>
      <p:ext uri="{BB962C8B-B14F-4D97-AF65-F5344CB8AC3E}">
        <p14:creationId xmlns:p14="http://schemas.microsoft.com/office/powerpoint/2010/main" val="2488688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5C0EB-D076-ED69-C596-C63EEA0AF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2A6E7-A25D-D7F4-4ABB-47CEC7010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6701C-690B-5D37-6A4C-D8389B9BC3D4}"/>
              </a:ext>
            </a:extLst>
          </p:cNvPr>
          <p:cNvSpPr>
            <a:spLocks noGrp="1"/>
          </p:cNvSpPr>
          <p:nvPr>
            <p:ph type="body" idx="1"/>
          </p:nvPr>
        </p:nvSpPr>
        <p:spPr/>
        <p:txBody>
          <a:bodyPr/>
          <a:lstStyle/>
          <a:p>
            <a:r>
              <a:rPr lang="en-GB" dirty="0"/>
              <a:t>Later slides will cover the QI project from N&amp;W. Big thanks to Ian Vinall.</a:t>
            </a:r>
          </a:p>
          <a:p>
            <a:r>
              <a:rPr lang="en-GB" dirty="0"/>
              <a:t>Penryn – first to do questionnaire.</a:t>
            </a:r>
          </a:p>
        </p:txBody>
      </p:sp>
      <p:sp>
        <p:nvSpPr>
          <p:cNvPr id="4" name="Slide Number Placeholder 3">
            <a:extLst>
              <a:ext uri="{FF2B5EF4-FFF2-40B4-BE49-F238E27FC236}">
                <a16:creationId xmlns:a16="http://schemas.microsoft.com/office/drawing/2014/main" id="{5258D915-2B9F-B73F-1056-A10B0A9FA2CE}"/>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2</a:t>
            </a:fld>
            <a:endParaRPr lang="en-GB">
              <a:solidFill>
                <a:prstClr val="black"/>
              </a:solidFill>
              <a:latin typeface="Calibri" panose="020F0502020204030204"/>
            </a:endParaRPr>
          </a:p>
        </p:txBody>
      </p:sp>
    </p:spTree>
    <p:extLst>
      <p:ext uri="{BB962C8B-B14F-4D97-AF65-F5344CB8AC3E}">
        <p14:creationId xmlns:p14="http://schemas.microsoft.com/office/powerpoint/2010/main" val="2536469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FD7D-7B6C-B1A4-4DA0-1BC53D4D0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75A7A-57B4-6B24-50D0-33148CD23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1AE08-F654-6DCF-4832-3BC60B0CC569}"/>
              </a:ext>
            </a:extLst>
          </p:cNvPr>
          <p:cNvSpPr>
            <a:spLocks noGrp="1"/>
          </p:cNvSpPr>
          <p:nvPr>
            <p:ph type="body" idx="1"/>
          </p:nvPr>
        </p:nvSpPr>
        <p:spPr/>
        <p:txBody>
          <a:bodyPr/>
          <a:lstStyle/>
          <a:p>
            <a:r>
              <a:rPr lang="en-GB" dirty="0"/>
              <a:t>Show waste resources on website.</a:t>
            </a:r>
          </a:p>
        </p:txBody>
      </p:sp>
      <p:sp>
        <p:nvSpPr>
          <p:cNvPr id="4" name="Slide Number Placeholder 3">
            <a:extLst>
              <a:ext uri="{FF2B5EF4-FFF2-40B4-BE49-F238E27FC236}">
                <a16:creationId xmlns:a16="http://schemas.microsoft.com/office/drawing/2014/main" id="{D83B4AA5-242E-DEB7-C989-94F42F334B92}"/>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3</a:t>
            </a:fld>
            <a:endParaRPr lang="en-GB">
              <a:solidFill>
                <a:prstClr val="black"/>
              </a:solidFill>
              <a:latin typeface="Calibri" panose="020F0502020204030204"/>
            </a:endParaRPr>
          </a:p>
        </p:txBody>
      </p:sp>
    </p:spTree>
    <p:extLst>
      <p:ext uri="{BB962C8B-B14F-4D97-AF65-F5344CB8AC3E}">
        <p14:creationId xmlns:p14="http://schemas.microsoft.com/office/powerpoint/2010/main" val="3452262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25E3-E540-3769-4CDF-7FB893AFD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4E942-661C-15BE-0B39-B29A078E6A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FCC95-8BD9-1F85-0E06-FF98CAE81F6F}"/>
              </a:ext>
            </a:extLst>
          </p:cNvPr>
          <p:cNvSpPr>
            <a:spLocks noGrp="1"/>
          </p:cNvSpPr>
          <p:nvPr>
            <p:ph type="body" idx="1"/>
          </p:nvPr>
        </p:nvSpPr>
        <p:spPr/>
        <p:txBody>
          <a:bodyPr/>
          <a:lstStyle/>
          <a:p>
            <a:r>
              <a:rPr lang="en-GB" dirty="0"/>
              <a:t>Recycling costs a third less than general waste</a:t>
            </a:r>
          </a:p>
        </p:txBody>
      </p:sp>
      <p:sp>
        <p:nvSpPr>
          <p:cNvPr id="4" name="Slide Number Placeholder 3">
            <a:extLst>
              <a:ext uri="{FF2B5EF4-FFF2-40B4-BE49-F238E27FC236}">
                <a16:creationId xmlns:a16="http://schemas.microsoft.com/office/drawing/2014/main" id="{29DFAD5A-D72C-C677-B893-671A5A947F88}"/>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4</a:t>
            </a:fld>
            <a:endParaRPr lang="en-GB">
              <a:solidFill>
                <a:prstClr val="black"/>
              </a:solidFill>
              <a:latin typeface="Calibri" panose="020F0502020204030204"/>
            </a:endParaRPr>
          </a:p>
        </p:txBody>
      </p:sp>
    </p:spTree>
    <p:extLst>
      <p:ext uri="{BB962C8B-B14F-4D97-AF65-F5344CB8AC3E}">
        <p14:creationId xmlns:p14="http://schemas.microsoft.com/office/powerpoint/2010/main" val="146900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8F2F6-0E24-F39C-D8F7-2028DA35E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4C0F0-441F-93EF-E5A4-416611066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0C918-1123-F847-5920-581DB0ADF5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E88D0C-B33B-0ABF-40FE-8FEC90399144}"/>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5</a:t>
            </a:fld>
            <a:endParaRPr lang="en-GB">
              <a:solidFill>
                <a:prstClr val="black"/>
              </a:solidFill>
              <a:latin typeface="Calibri" panose="020F0502020204030204"/>
            </a:endParaRPr>
          </a:p>
        </p:txBody>
      </p:sp>
    </p:spTree>
    <p:extLst>
      <p:ext uri="{BB962C8B-B14F-4D97-AF65-F5344CB8AC3E}">
        <p14:creationId xmlns:p14="http://schemas.microsoft.com/office/powerpoint/2010/main" val="3673934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433BB-E670-7059-BDD2-306B4E5B1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CD02C-62D7-E896-5339-762BCDDB3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945C7-882E-77C1-6EEB-BACAA0AC95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A4E9A8-5F87-8CB2-FF99-9AAA65037D78}"/>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2885468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2AE87-209F-3EA4-A86F-64377C78BC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08173-5597-4F84-B496-6E0F9452B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8F67A-5924-D7A8-9BBB-A15FBC9ECB97}"/>
              </a:ext>
            </a:extLst>
          </p:cNvPr>
          <p:cNvSpPr>
            <a:spLocks noGrp="1"/>
          </p:cNvSpPr>
          <p:nvPr>
            <p:ph type="body" idx="1"/>
          </p:nvPr>
        </p:nvSpPr>
        <p:spPr/>
        <p:txBody>
          <a:bodyPr/>
          <a:lstStyle/>
          <a:p>
            <a:r>
              <a:rPr lang="en-GB" dirty="0"/>
              <a:t>Staff feel protected—the wearing of gloves when not required </a:t>
            </a:r>
            <a:r>
              <a:rPr lang="en-GB" dirty="0" err="1"/>
              <a:t>ie</a:t>
            </a:r>
            <a:r>
              <a:rPr lang="en-GB" dirty="0"/>
              <a:t>, when there is no exposure to blood or body fluids is anticipated, will impact on efforts to reduce climate change, waste financial resources and undermine hand hygiene efforts to improve IPAC practices. Self protection can be a key driver for use of gloves when not clinically indicated. We have forgotten the ability to trust our own skin, hands are waterproof. </a:t>
            </a:r>
            <a:r>
              <a:rPr lang="en-GB" sz="1800" dirty="0">
                <a:solidFill>
                  <a:srgbClr val="202A30"/>
                </a:solidFill>
                <a:effectLst/>
                <a:latin typeface="Roboto" panose="02000000000000000000" pitchFamily="2" charset="0"/>
                <a:ea typeface="Times New Roman" panose="02020603050405020304" pitchFamily="18" charset="0"/>
                <a:cs typeface="Times New Roman" panose="02020603050405020304" pitchFamily="18" charset="0"/>
              </a:rPr>
              <a:t>Post covid there is a fear of other organisms, Mpox, TB, etc, we have lost the ability to make own risk assessments, easier to just wear gloves. I will wear gloves just in case. For some new staff who trained during the Covid19 pandemic, this level of PPE and being wrapped in plastic is all they have known.</a:t>
            </a:r>
            <a:endParaRPr lang="en-GB" dirty="0"/>
          </a:p>
          <a:p>
            <a:r>
              <a:rPr lang="en-GB" dirty="0"/>
              <a:t>Patients perceptions—patients observe practice and formulate their own views on compliance and appropriateness of what constitutes good practice. Tasks that make them feel uncomfortable do not necessarily align with recommendations for glove use. It is about re education of patients and staff perceptions in a post covid19 world.</a:t>
            </a:r>
          </a:p>
          <a:p>
            <a:endParaRPr lang="en-GB" dirty="0"/>
          </a:p>
        </p:txBody>
      </p:sp>
      <p:sp>
        <p:nvSpPr>
          <p:cNvPr id="4" name="Slide Number Placeholder 3">
            <a:extLst>
              <a:ext uri="{FF2B5EF4-FFF2-40B4-BE49-F238E27FC236}">
                <a16:creationId xmlns:a16="http://schemas.microsoft.com/office/drawing/2014/main" id="{80E44C4F-1412-E22F-33F7-4D09C3B1AC45}"/>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2986657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94CF2-EDA1-B2BE-FDD7-C5057E4BE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DB8B6-3D8D-3FFF-8653-2527981F69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1D74B-7E15-1DE4-3B75-8175A33F8F19}"/>
              </a:ext>
            </a:extLst>
          </p:cNvPr>
          <p:cNvSpPr>
            <a:spLocks noGrp="1"/>
          </p:cNvSpPr>
          <p:nvPr>
            <p:ph type="body" idx="1"/>
          </p:nvPr>
        </p:nvSpPr>
        <p:spPr/>
        <p:txBody>
          <a:bodyPr/>
          <a:lstStyle/>
          <a:p>
            <a:r>
              <a:rPr lang="en-GB" dirty="0"/>
              <a:t>I’ve got access to all the resources to run a similar pilot in Cornwall – questionnaire, training package, posters etc.</a:t>
            </a:r>
          </a:p>
          <a:p>
            <a:r>
              <a:rPr lang="en-GB" dirty="0"/>
              <a:t>I’m in touch with the </a:t>
            </a:r>
            <a:r>
              <a:rPr lang="en-GB" dirty="0" err="1"/>
              <a:t>CIoS</a:t>
            </a:r>
            <a:r>
              <a:rPr lang="en-GB" dirty="0"/>
              <a:t> IPC team &amp; are looking for practices that are keen to take part.</a:t>
            </a:r>
          </a:p>
          <a:p>
            <a:endParaRPr lang="en-GB" dirty="0"/>
          </a:p>
          <a:p>
            <a:r>
              <a:rPr lang="en-GB" dirty="0"/>
              <a:t>Free to download and use.</a:t>
            </a:r>
          </a:p>
          <a:p>
            <a:r>
              <a:rPr lang="en-GB" dirty="0"/>
              <a:t>Amendable Logo to reflect settings use.</a:t>
            </a:r>
          </a:p>
          <a:p>
            <a:r>
              <a:rPr lang="en-GB" dirty="0"/>
              <a:t>40 Posters, Screen savers and patient electronic waiting room versions available.</a:t>
            </a:r>
          </a:p>
        </p:txBody>
      </p:sp>
      <p:sp>
        <p:nvSpPr>
          <p:cNvPr id="4" name="Slide Number Placeholder 3">
            <a:extLst>
              <a:ext uri="{FF2B5EF4-FFF2-40B4-BE49-F238E27FC236}">
                <a16:creationId xmlns:a16="http://schemas.microsoft.com/office/drawing/2014/main" id="{A80D231C-B5F4-A9CB-3F58-0EA36D6539C1}"/>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8</a:t>
            </a:fld>
            <a:endParaRPr lang="en-GB">
              <a:solidFill>
                <a:prstClr val="black"/>
              </a:solidFill>
              <a:latin typeface="Calibri" panose="020F0502020204030204"/>
            </a:endParaRPr>
          </a:p>
        </p:txBody>
      </p:sp>
    </p:spTree>
    <p:extLst>
      <p:ext uri="{BB962C8B-B14F-4D97-AF65-F5344CB8AC3E}">
        <p14:creationId xmlns:p14="http://schemas.microsoft.com/office/powerpoint/2010/main" val="773234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73C02-C8EA-B4F5-B125-FE6B587B6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3A53B-FC17-6DC2-C72D-B13E675F3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0B80A-4917-E9AE-C529-1F83621F7FCB}"/>
              </a:ext>
            </a:extLst>
          </p:cNvPr>
          <p:cNvSpPr>
            <a:spLocks noGrp="1"/>
          </p:cNvSpPr>
          <p:nvPr>
            <p:ph type="body" idx="1"/>
          </p:nvPr>
        </p:nvSpPr>
        <p:spPr/>
        <p:txBody>
          <a:bodyPr/>
          <a:lstStyle/>
          <a:p>
            <a:r>
              <a:rPr lang="en-GB" sz="1200" dirty="0"/>
              <a:t>Training can be done in small teams or departments, or as part of a whole practice closure day. </a:t>
            </a:r>
            <a:endParaRPr lang="en-GB" dirty="0"/>
          </a:p>
        </p:txBody>
      </p:sp>
      <p:sp>
        <p:nvSpPr>
          <p:cNvPr id="4" name="Slide Number Placeholder 3">
            <a:extLst>
              <a:ext uri="{FF2B5EF4-FFF2-40B4-BE49-F238E27FC236}">
                <a16:creationId xmlns:a16="http://schemas.microsoft.com/office/drawing/2014/main" id="{AF73860A-5D30-D82E-DD25-6DEC01A872CA}"/>
              </a:ext>
            </a:extLst>
          </p:cNvPr>
          <p:cNvSpPr>
            <a:spLocks noGrp="1"/>
          </p:cNvSpPr>
          <p:nvPr>
            <p:ph type="sldNum" sz="quarter" idx="5"/>
          </p:nvPr>
        </p:nvSpPr>
        <p:spPr/>
        <p:txBody>
          <a:bodyPr/>
          <a:lstStyle/>
          <a:p>
            <a:pPr defTabSz="483078">
              <a:defRPr/>
            </a:pPr>
            <a:fld id="{7F03B8AF-79CE-47AF-A994-CA2526807055}" type="slidenum">
              <a:rPr lang="en-GB">
                <a:solidFill>
                  <a:prstClr val="black"/>
                </a:solidFill>
                <a:latin typeface="Calibri" panose="020F0502020204030204"/>
              </a:rPr>
              <a:pPr defTabSz="483078">
                <a:defRPr/>
              </a:pPr>
              <a:t>9</a:t>
            </a:fld>
            <a:endParaRPr lang="en-GB">
              <a:solidFill>
                <a:prstClr val="black"/>
              </a:solidFill>
              <a:latin typeface="Calibri" panose="020F0502020204030204"/>
            </a:endParaRPr>
          </a:p>
        </p:txBody>
      </p:sp>
    </p:spTree>
    <p:extLst>
      <p:ext uri="{BB962C8B-B14F-4D97-AF65-F5344CB8AC3E}">
        <p14:creationId xmlns:p14="http://schemas.microsoft.com/office/powerpoint/2010/main" val="1551231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340E0-1CCF-2ED9-3BB3-3860D96D2D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F96987-0D3C-9A12-EFBE-4F551E2E82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489661-D21F-5ABC-969B-89B90DC4356F}"/>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CCE5C872-9D92-747C-DA0A-FB6C4DF8E9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438CE2-4D35-BCB7-3202-5D4502F912B3}"/>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968657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0B820-8E06-6605-1009-134E566700E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CC211B-736A-1861-1140-7F6A56EE26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9E07D5-0360-84DA-9A73-A0659B0957BF}"/>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1534F150-88FD-B76E-D25A-2F54A4B75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B0DBDA-3458-4776-67A7-6F258F3FE176}"/>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391326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2F826A-EBFD-3E8B-78AD-56380CABD5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245A10-7C8A-A649-2EB8-CA727BCD6D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2C32CA-E0BA-6DB0-FB20-11159E205986}"/>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9A3EE570-86F1-4F32-CEED-3897E9E098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D32E51-F3E3-0CA5-4EC3-48A4CA991C79}"/>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2461982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668DF-8D64-FE7F-EB0B-546B1CAFCA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AFCFF8-8007-1AD9-AA71-D18F569206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B3C837-7F42-8393-53F2-9132048F7B99}"/>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694099CC-C2F5-5D6C-554D-184794405F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0CE415-7F97-4A02-F696-D3745664255C}"/>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161983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E7CE0-B8DA-9499-9A9F-54D7777E8D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B2CB50-E8EF-6490-929B-22BDC34170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BAA4B8-6C3E-2C50-05AD-2AA04C280161}"/>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A482F4BC-6F18-AAC7-FDCF-AAD535665D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4A93D7-5824-8769-0D98-9D5807B07608}"/>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389974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7FAC3-E610-9275-AA1B-6C7C2B28E8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A5AAF4-4010-FB83-4185-F5C870093F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B2E395-61B2-6EC7-FCEE-8FDC6E24CD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2E5D129-4AD7-F44C-568C-ED3F81DAD18A}"/>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6" name="Footer Placeholder 5">
            <a:extLst>
              <a:ext uri="{FF2B5EF4-FFF2-40B4-BE49-F238E27FC236}">
                <a16:creationId xmlns:a16="http://schemas.microsoft.com/office/drawing/2014/main" id="{852BD832-10AF-3567-7B81-C67A8360C2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FBDF1F-D383-A491-2034-2242E183EAE1}"/>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4866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9470E-1688-7D6C-1131-15C3191280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2D0D6EE-1145-D50E-A67B-A47F3CF528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2D1299-AF8F-8CE4-04CD-610AA384D1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BDB2BD4-0A03-9982-ECAE-7272DD226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2B24E3-86D7-1401-F478-F5AFC9BD6F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CBDA21-4036-B78F-CC42-49CAEE3DD005}"/>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8" name="Footer Placeholder 7">
            <a:extLst>
              <a:ext uri="{FF2B5EF4-FFF2-40B4-BE49-F238E27FC236}">
                <a16:creationId xmlns:a16="http://schemas.microsoft.com/office/drawing/2014/main" id="{FF4C6D2F-3B98-BA63-578B-901C7F35E37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267ADF2-E4F5-72D8-4792-FB6117139F86}"/>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1966642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60861-8547-3B0E-61A3-246E2B0FFA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56FC9F6-1763-E9F9-F56C-C212563E70D8}"/>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4" name="Footer Placeholder 3">
            <a:extLst>
              <a:ext uri="{FF2B5EF4-FFF2-40B4-BE49-F238E27FC236}">
                <a16:creationId xmlns:a16="http://schemas.microsoft.com/office/drawing/2014/main" id="{CBF9CFCB-9933-C52C-41CC-12B60CEE69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425B20-D3EA-0DEF-1F1D-941936286D4A}"/>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545842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21CC5-A7B4-5D3B-63FF-16E0F74736CA}"/>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3" name="Footer Placeholder 2">
            <a:extLst>
              <a:ext uri="{FF2B5EF4-FFF2-40B4-BE49-F238E27FC236}">
                <a16:creationId xmlns:a16="http://schemas.microsoft.com/office/drawing/2014/main" id="{261B862F-9786-23CE-EEC1-2356D75AF2F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A194532-B4A8-FDCC-C1E0-5E24E7B2BB64}"/>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2707657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5E6E0-F5D3-72CA-5DB7-515CD49751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4C0023-3CA9-6669-CB00-2AEF50E1D2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21C73C-8441-E26A-DB77-52C9CCD7E5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527554-3EDB-5427-D117-FFB956405901}"/>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6" name="Footer Placeholder 5">
            <a:extLst>
              <a:ext uri="{FF2B5EF4-FFF2-40B4-BE49-F238E27FC236}">
                <a16:creationId xmlns:a16="http://schemas.microsoft.com/office/drawing/2014/main" id="{845ABD9F-2B6B-48E2-5E6B-2D135C67C3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FE51B-6294-755D-A7D3-BCED080DADB1}"/>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1555669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1452-8FAF-86DA-D655-2128BE6B0F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5747C4-25D8-36A6-2D9A-94F3A93F13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CD0094-7273-2150-EA12-E53B821FAE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C5F0A-E7F4-FED7-19FD-0040FF6D8949}"/>
              </a:ext>
            </a:extLst>
          </p:cNvPr>
          <p:cNvSpPr>
            <a:spLocks noGrp="1"/>
          </p:cNvSpPr>
          <p:nvPr>
            <p:ph type="dt" sz="half" idx="10"/>
          </p:nvPr>
        </p:nvSpPr>
        <p:spPr/>
        <p:txBody>
          <a:bodyPr/>
          <a:lstStyle/>
          <a:p>
            <a:fld id="{6A5E1044-A356-4B3D-A0CF-1B21C24D365A}" type="datetimeFigureOut">
              <a:rPr lang="en-GB" smtClean="0"/>
              <a:t>30/07/26</a:t>
            </a:fld>
            <a:endParaRPr lang="en-GB"/>
          </a:p>
        </p:txBody>
      </p:sp>
      <p:sp>
        <p:nvSpPr>
          <p:cNvPr id="6" name="Footer Placeholder 5">
            <a:extLst>
              <a:ext uri="{FF2B5EF4-FFF2-40B4-BE49-F238E27FC236}">
                <a16:creationId xmlns:a16="http://schemas.microsoft.com/office/drawing/2014/main" id="{C98ACC9B-CC73-7551-441B-267EB3D02D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DCC948-7792-0F72-0242-30A55D75460F}"/>
              </a:ext>
            </a:extLst>
          </p:cNvPr>
          <p:cNvSpPr>
            <a:spLocks noGrp="1"/>
          </p:cNvSpPr>
          <p:nvPr>
            <p:ph type="sldNum" sz="quarter" idx="12"/>
          </p:nvPr>
        </p:nvSpPr>
        <p:spPr/>
        <p:txBody>
          <a:bodyPr/>
          <a:lstStyle/>
          <a:p>
            <a:fld id="{12A9D68C-9D75-4F90-B30B-01787614EB06}" type="slidenum">
              <a:rPr lang="en-GB" smtClean="0"/>
              <a:t>‹#›</a:t>
            </a:fld>
            <a:endParaRPr lang="en-GB"/>
          </a:p>
        </p:txBody>
      </p:sp>
    </p:spTree>
    <p:extLst>
      <p:ext uri="{BB962C8B-B14F-4D97-AF65-F5344CB8AC3E}">
        <p14:creationId xmlns:p14="http://schemas.microsoft.com/office/powerpoint/2010/main" val="398041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AA907C-FB9C-3283-86D8-5B5B96F8C5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9C40D6-85B9-0CC8-FEB6-28A883C9A2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4B6A0D-736C-E1C0-4FB9-74F88304E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E1044-A356-4B3D-A0CF-1B21C24D365A}" type="datetimeFigureOut">
              <a:rPr lang="en-GB" smtClean="0"/>
              <a:t>30/07/26</a:t>
            </a:fld>
            <a:endParaRPr lang="en-GB"/>
          </a:p>
        </p:txBody>
      </p:sp>
      <p:sp>
        <p:nvSpPr>
          <p:cNvPr id="5" name="Footer Placeholder 4">
            <a:extLst>
              <a:ext uri="{FF2B5EF4-FFF2-40B4-BE49-F238E27FC236}">
                <a16:creationId xmlns:a16="http://schemas.microsoft.com/office/drawing/2014/main" id="{024B7FA4-1028-7667-EA52-B5D0F688C1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977FFE8-E7D8-A7A9-0D1D-CDF9E1BADB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9D68C-9D75-4F90-B30B-01787614EB06}" type="slidenum">
              <a:rPr lang="en-GB" smtClean="0"/>
              <a:t>‹#›</a:t>
            </a:fld>
            <a:endParaRPr lang="en-GB"/>
          </a:p>
        </p:txBody>
      </p:sp>
    </p:spTree>
    <p:extLst>
      <p:ext uri="{BB962C8B-B14F-4D97-AF65-F5344CB8AC3E}">
        <p14:creationId xmlns:p14="http://schemas.microsoft.com/office/powerpoint/2010/main" val="198827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hyperlink" Target="http://www.healthandclimate.org.uk/resource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www.healthandclimate.org.uk/" TargetMode="External"/><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vimeo.com/941531231/f7e6e80119"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6.png"/><Relationship Id="rId7" Type="http://schemas.openxmlformats.org/officeDocument/2006/relationships/diagramLayout" Target="../diagrams/layout1.xml"/><Relationship Id="rId12"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9.png"/><Relationship Id="rId5" Type="http://schemas.openxmlformats.org/officeDocument/2006/relationships/image" Target="../media/image2.png"/><Relationship Id="rId10" Type="http://schemas.microsoft.com/office/2007/relationships/diagramDrawing" Target="../diagrams/drawing1.xml"/><Relationship Id="rId4" Type="http://schemas.openxmlformats.org/officeDocument/2006/relationships/image" Target="../media/image1.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81C9543-908E-D0C5-0C73-C015D4510512}"/>
              </a:ext>
            </a:extLst>
          </p:cNvPr>
          <p:cNvPicPr>
            <a:picLocks noChangeAspect="1"/>
          </p:cNvPicPr>
          <p:nvPr/>
        </p:nvPicPr>
        <p:blipFill>
          <a:blip r:embed="rId3"/>
          <a:stretch>
            <a:fillRect/>
          </a:stretch>
        </p:blipFill>
        <p:spPr>
          <a:xfrm>
            <a:off x="163733" y="5964700"/>
            <a:ext cx="2282332" cy="737488"/>
          </a:xfrm>
          <a:prstGeom prst="rect">
            <a:avLst/>
          </a:prstGeom>
        </p:spPr>
      </p:pic>
      <p:pic>
        <p:nvPicPr>
          <p:cNvPr id="13" name="Picture 12">
            <a:extLst>
              <a:ext uri="{FF2B5EF4-FFF2-40B4-BE49-F238E27FC236}">
                <a16:creationId xmlns:a16="http://schemas.microsoft.com/office/drawing/2014/main" id="{8C4075E4-0888-6FD2-BB25-1C8F289A6D29}"/>
              </a:ext>
            </a:extLst>
          </p:cNvPr>
          <p:cNvPicPr>
            <a:picLocks noChangeAspect="1"/>
          </p:cNvPicPr>
          <p:nvPr/>
        </p:nvPicPr>
        <p:blipFill>
          <a:blip r:embed="rId4"/>
          <a:stretch>
            <a:fillRect/>
          </a:stretch>
        </p:blipFill>
        <p:spPr>
          <a:xfrm>
            <a:off x="10127990" y="5407153"/>
            <a:ext cx="1900277" cy="1378633"/>
          </a:xfrm>
          <a:prstGeom prst="rect">
            <a:avLst/>
          </a:prstGeom>
        </p:spPr>
      </p:pic>
      <p:sp>
        <p:nvSpPr>
          <p:cNvPr id="7" name="TextBox 6">
            <a:extLst>
              <a:ext uri="{FF2B5EF4-FFF2-40B4-BE49-F238E27FC236}">
                <a16:creationId xmlns:a16="http://schemas.microsoft.com/office/drawing/2014/main" id="{557D8800-5666-21D9-9549-577D63775940}"/>
              </a:ext>
            </a:extLst>
          </p:cNvPr>
          <p:cNvSpPr txBox="1"/>
          <p:nvPr/>
        </p:nvSpPr>
        <p:spPr>
          <a:xfrm>
            <a:off x="2609798" y="5712554"/>
            <a:ext cx="5218771" cy="1015663"/>
          </a:xfrm>
          <a:prstGeom prst="rect">
            <a:avLst/>
          </a:prstGeom>
          <a:noFill/>
        </p:spPr>
        <p:txBody>
          <a:bodyPr wrap="square" rtlCol="0">
            <a:spAutoFit/>
          </a:bodyPr>
          <a:lstStyle/>
          <a:p>
            <a:r>
              <a:rPr lang="en-GB" sz="2000" b="1" dirty="0"/>
              <a:t>Annette Eatock</a:t>
            </a:r>
          </a:p>
          <a:p>
            <a:r>
              <a:rPr lang="en-GB" sz="2000" dirty="0"/>
              <a:t>Climate Resilience Project Officer, West Cornwall</a:t>
            </a:r>
          </a:p>
          <a:p>
            <a:r>
              <a:rPr lang="en-GB" sz="2000" dirty="0"/>
              <a:t>&amp; Waste and Recycling Lead </a:t>
            </a:r>
          </a:p>
        </p:txBody>
      </p:sp>
      <p:sp>
        <p:nvSpPr>
          <p:cNvPr id="4" name="TextBox 3">
            <a:extLst>
              <a:ext uri="{FF2B5EF4-FFF2-40B4-BE49-F238E27FC236}">
                <a16:creationId xmlns:a16="http://schemas.microsoft.com/office/drawing/2014/main" id="{68D9F125-F712-2263-04B3-DF35C7932962}"/>
              </a:ext>
            </a:extLst>
          </p:cNvPr>
          <p:cNvSpPr txBox="1"/>
          <p:nvPr/>
        </p:nvSpPr>
        <p:spPr>
          <a:xfrm>
            <a:off x="4826861" y="2901694"/>
            <a:ext cx="7132064" cy="2246769"/>
          </a:xfrm>
          <a:prstGeom prst="rect">
            <a:avLst/>
          </a:prstGeom>
          <a:noFill/>
        </p:spPr>
        <p:txBody>
          <a:bodyPr wrap="square" rtlCol="0">
            <a:spAutoFit/>
          </a:bodyPr>
          <a:lstStyle/>
          <a:p>
            <a:pPr marL="285750" indent="-285750">
              <a:buFont typeface="Arial" panose="020B0604020202020204" pitchFamily="34" charset="0"/>
              <a:buChar char="•"/>
            </a:pPr>
            <a:r>
              <a:rPr lang="en-GB" sz="2800" dirty="0"/>
              <a:t>Introductions (&amp; record)</a:t>
            </a:r>
          </a:p>
          <a:p>
            <a:pPr marL="285750" indent="-285750">
              <a:buFont typeface="Arial" panose="020B0604020202020204" pitchFamily="34" charset="0"/>
              <a:buChar char="•"/>
            </a:pPr>
            <a:r>
              <a:rPr lang="en-GB" sz="2800" dirty="0"/>
              <a:t>Gloves Reduction in Primary Care</a:t>
            </a:r>
          </a:p>
          <a:p>
            <a:pPr marL="285750" indent="-285750">
              <a:buFont typeface="Arial" panose="020B0604020202020204" pitchFamily="34" charset="0"/>
              <a:buChar char="•"/>
            </a:pPr>
            <a:r>
              <a:rPr lang="en-GB" sz="2800" dirty="0"/>
              <a:t>Online resources – new website</a:t>
            </a:r>
          </a:p>
          <a:p>
            <a:pPr marL="285750" indent="-285750">
              <a:buFont typeface="Arial" panose="020B0604020202020204" pitchFamily="34" charset="0"/>
              <a:buChar char="•"/>
            </a:pPr>
            <a:r>
              <a:rPr lang="en-GB" sz="2800" dirty="0"/>
              <a:t>Blister Pack recycling</a:t>
            </a:r>
          </a:p>
          <a:p>
            <a:endParaRPr lang="en-GB" sz="2800" dirty="0"/>
          </a:p>
        </p:txBody>
      </p:sp>
      <p:grpSp>
        <p:nvGrpSpPr>
          <p:cNvPr id="15" name="Group 14">
            <a:extLst>
              <a:ext uri="{FF2B5EF4-FFF2-40B4-BE49-F238E27FC236}">
                <a16:creationId xmlns:a16="http://schemas.microsoft.com/office/drawing/2014/main" id="{285BDAA6-9994-DEC4-10CD-EEA0674EAEBE}"/>
              </a:ext>
            </a:extLst>
          </p:cNvPr>
          <p:cNvGrpSpPr/>
          <p:nvPr/>
        </p:nvGrpSpPr>
        <p:grpSpPr>
          <a:xfrm>
            <a:off x="232357" y="328650"/>
            <a:ext cx="4124010" cy="2989292"/>
            <a:chOff x="232357" y="328650"/>
            <a:chExt cx="4124010" cy="2989292"/>
          </a:xfrm>
        </p:grpSpPr>
        <p:sp>
          <p:nvSpPr>
            <p:cNvPr id="3" name="Rectangle 2">
              <a:extLst>
                <a:ext uri="{FF2B5EF4-FFF2-40B4-BE49-F238E27FC236}">
                  <a16:creationId xmlns:a16="http://schemas.microsoft.com/office/drawing/2014/main" id="{73C92D19-B4FA-2C65-EDE2-C6DC65321557}"/>
                </a:ext>
              </a:extLst>
            </p:cNvPr>
            <p:cNvSpPr/>
            <p:nvPr/>
          </p:nvSpPr>
          <p:spPr>
            <a:xfrm>
              <a:off x="562478" y="2394612"/>
              <a:ext cx="3463769" cy="923330"/>
            </a:xfrm>
            <a:prstGeom prst="rect">
              <a:avLst/>
            </a:prstGeom>
            <a:noFill/>
          </p:spPr>
          <p:txBody>
            <a:bodyPr wrap="none" lIns="91440" tIns="45720" rIns="91440" bIns="45720">
              <a:spAutoFit/>
            </a:bodyPr>
            <a:lstStyle/>
            <a:p>
              <a:pPr algn="ctr"/>
              <a:r>
                <a:rPr lang="en-GB" sz="5400" b="1" dirty="0">
                  <a:ln w="9525">
                    <a:solidFill>
                      <a:schemeClr val="bg1"/>
                    </a:solidFill>
                    <a:prstDash val="solid"/>
                  </a:ln>
                  <a:solidFill>
                    <a:schemeClr val="accent5"/>
                  </a:solidFill>
                  <a:effectLst>
                    <a:outerShdw blurRad="12700" dist="38100" dir="2700000" algn="tl" rotWithShape="0">
                      <a:schemeClr val="bg1">
                        <a:lumMod val="50000"/>
                      </a:schemeClr>
                    </a:outerShdw>
                  </a:effectLst>
                </a:rPr>
                <a:t>CORNWALL</a:t>
              </a:r>
              <a:endParaRPr lang="en-GB" sz="5400" b="1" cap="none" spc="0" dirty="0">
                <a:ln w="9525">
                  <a:solidFill>
                    <a:schemeClr val="bg1"/>
                  </a:solidFill>
                  <a:prstDash val="solid"/>
                </a:ln>
                <a:solidFill>
                  <a:schemeClr val="accent5"/>
                </a:solidFill>
                <a:effectLst>
                  <a:outerShdw blurRad="12700" dist="38100" dir="2700000" algn="tl" rotWithShape="0">
                    <a:schemeClr val="bg1">
                      <a:lumMod val="50000"/>
                    </a:schemeClr>
                  </a:outerShdw>
                </a:effectLst>
              </a:endParaRPr>
            </a:p>
          </p:txBody>
        </p:sp>
        <p:pic>
          <p:nvPicPr>
            <p:cNvPr id="8" name="Picture 7" descr="A green recycle logo&#10;&#10;AI-generated content may be incorrect.">
              <a:extLst>
                <a:ext uri="{FF2B5EF4-FFF2-40B4-BE49-F238E27FC236}">
                  <a16:creationId xmlns:a16="http://schemas.microsoft.com/office/drawing/2014/main" id="{F374BE95-9A25-431A-1211-171041DC0B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57" y="328650"/>
              <a:ext cx="4124010" cy="2244394"/>
            </a:xfrm>
            <a:prstGeom prst="rect">
              <a:avLst/>
            </a:prstGeom>
          </p:spPr>
        </p:pic>
      </p:grpSp>
      <p:pic>
        <p:nvPicPr>
          <p:cNvPr id="5" name="Picture 4" descr="NHS Cornwall and Isles of Scilly logo">
            <a:extLst>
              <a:ext uri="{FF2B5EF4-FFF2-40B4-BE49-F238E27FC236}">
                <a16:creationId xmlns:a16="http://schemas.microsoft.com/office/drawing/2014/main" id="{F6F1A1D0-F042-A39F-5F3F-1F6413CE32DD}"/>
              </a:ext>
            </a:extLst>
          </p:cNvPr>
          <p:cNvPicPr>
            <a:picLocks noChangeAspect="1"/>
          </p:cNvPicPr>
          <p:nvPr/>
        </p:nvPicPr>
        <p:blipFill rotWithShape="1">
          <a:blip r:embed="rId6">
            <a:extLst>
              <a:ext uri="{28A0092B-C50C-407E-A947-70E740481C1C}">
                <a14:useLocalDpi xmlns:a14="http://schemas.microsoft.com/office/drawing/2010/main" val="0"/>
              </a:ext>
            </a:extLst>
          </a:blip>
          <a:srcRect t="19543" r="14489" b="10262"/>
          <a:stretch/>
        </p:blipFill>
        <p:spPr bwMode="auto">
          <a:xfrm>
            <a:off x="7809106" y="5606343"/>
            <a:ext cx="2155151" cy="1297996"/>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B30DF703-ED7B-8081-08DE-A3C1B3B38481}"/>
              </a:ext>
            </a:extLst>
          </p:cNvPr>
          <p:cNvPicPr>
            <a:picLocks noChangeAspect="1"/>
          </p:cNvPicPr>
          <p:nvPr/>
        </p:nvPicPr>
        <p:blipFill>
          <a:blip r:embed="rId7"/>
          <a:stretch>
            <a:fillRect/>
          </a:stretch>
        </p:blipFill>
        <p:spPr>
          <a:xfrm>
            <a:off x="4208403" y="301217"/>
            <a:ext cx="7201406" cy="2004164"/>
          </a:xfrm>
          <a:prstGeom prst="rect">
            <a:avLst/>
          </a:prstGeom>
        </p:spPr>
      </p:pic>
    </p:spTree>
    <p:extLst>
      <p:ext uri="{BB962C8B-B14F-4D97-AF65-F5344CB8AC3E}">
        <p14:creationId xmlns:p14="http://schemas.microsoft.com/office/powerpoint/2010/main" val="2653751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F94259-EBFA-7AE8-4BAF-E5DB0826446D}"/>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9649C4B7-038B-7033-251B-028A4CFEF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1D1567-54F0-1A79-1D58-47A0AD3A38EE}"/>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8E54EBF1-7160-2740-AF98-40210138666F}"/>
              </a:ext>
            </a:extLst>
          </p:cNvPr>
          <p:cNvSpPr>
            <a:spLocks noGrp="1"/>
          </p:cNvSpPr>
          <p:nvPr>
            <p:ph type="ctrTitle"/>
          </p:nvPr>
        </p:nvSpPr>
        <p:spPr>
          <a:xfrm>
            <a:off x="240964" y="72498"/>
            <a:ext cx="10533279" cy="1605543"/>
          </a:xfrm>
        </p:spPr>
        <p:txBody>
          <a:bodyPr anchor="ctr">
            <a:normAutofit fontScale="90000"/>
          </a:bodyPr>
          <a:lstStyle/>
          <a:p>
            <a:r>
              <a:rPr lang="en-GB" b="1" dirty="0">
                <a:effectLst>
                  <a:outerShdw blurRad="38100" dist="38100" dir="2700000" algn="tl">
                    <a:srgbClr val="000000">
                      <a:alpha val="43137"/>
                    </a:srgbClr>
                  </a:outerShdw>
                </a:effectLst>
              </a:rPr>
              <a:t>Primary Care Glove Reduction in Cornwall &amp; Isles of Scilly</a:t>
            </a:r>
          </a:p>
        </p:txBody>
      </p:sp>
      <p:sp>
        <p:nvSpPr>
          <p:cNvPr id="11" name="sketch line">
            <a:extLst>
              <a:ext uri="{FF2B5EF4-FFF2-40B4-BE49-F238E27FC236}">
                <a16:creationId xmlns:a16="http://schemas.microsoft.com/office/drawing/2014/main" id="{24C59529-F96D-94F2-ECDE-C9CC2D335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FC75B5E-EF89-E3FA-A758-5E8F03C92B8C}"/>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F768EF88-7F81-5774-8604-7BDA6DB8BF18}"/>
              </a:ext>
            </a:extLst>
          </p:cNvPr>
          <p:cNvPicPr>
            <a:picLocks noChangeAspect="1"/>
          </p:cNvPicPr>
          <p:nvPr/>
        </p:nvPicPr>
        <p:blipFill>
          <a:blip r:embed="rId5"/>
          <a:stretch>
            <a:fillRect/>
          </a:stretch>
        </p:blipFill>
        <p:spPr>
          <a:xfrm>
            <a:off x="10291723" y="5516979"/>
            <a:ext cx="1900277" cy="1378633"/>
          </a:xfrm>
          <a:prstGeom prst="rect">
            <a:avLst/>
          </a:prstGeom>
        </p:spPr>
      </p:pic>
      <p:sp>
        <p:nvSpPr>
          <p:cNvPr id="4" name="TextBox 3">
            <a:extLst>
              <a:ext uri="{FF2B5EF4-FFF2-40B4-BE49-F238E27FC236}">
                <a16:creationId xmlns:a16="http://schemas.microsoft.com/office/drawing/2014/main" id="{B76189C4-2EC2-ED68-8382-675DD3BB6AFB}"/>
              </a:ext>
            </a:extLst>
          </p:cNvPr>
          <p:cNvSpPr txBox="1"/>
          <p:nvPr/>
        </p:nvSpPr>
        <p:spPr>
          <a:xfrm>
            <a:off x="240964" y="1869002"/>
            <a:ext cx="11710072" cy="2323713"/>
          </a:xfrm>
          <a:prstGeom prst="rect">
            <a:avLst/>
          </a:prstGeom>
          <a:noFill/>
        </p:spPr>
        <p:txBody>
          <a:bodyPr wrap="square" rtlCol="0">
            <a:spAutoFit/>
          </a:bodyPr>
          <a:lstStyle/>
          <a:p>
            <a:r>
              <a:rPr lang="en-GB" sz="2800" b="1" dirty="0"/>
              <a:t>The story so far:</a:t>
            </a:r>
          </a:p>
          <a:p>
            <a:pPr marL="342900" indent="-342900">
              <a:buFont typeface="Arial" panose="020B0604020202020204" pitchFamily="34" charset="0"/>
              <a:buChar char="•"/>
            </a:pPr>
            <a:r>
              <a:rPr lang="en-GB" sz="2800" dirty="0"/>
              <a:t>Seven GP practices expressed interest.</a:t>
            </a:r>
          </a:p>
          <a:p>
            <a:pPr marL="342900" indent="-342900">
              <a:buFont typeface="Arial" panose="020B0604020202020204" pitchFamily="34" charset="0"/>
              <a:buChar char="•"/>
            </a:pPr>
            <a:r>
              <a:rPr lang="en-GB" sz="2800" dirty="0"/>
              <a:t>Two have completed the first questionnaire &amp; training.</a:t>
            </a:r>
          </a:p>
          <a:p>
            <a:pPr marL="342900" indent="-342900">
              <a:buFont typeface="Arial" panose="020B0604020202020204" pitchFamily="34" charset="0"/>
              <a:buChar char="•"/>
            </a:pPr>
            <a:r>
              <a:rPr lang="en-GB" sz="2800" dirty="0"/>
              <a:t>Positive feedback.</a:t>
            </a:r>
          </a:p>
          <a:p>
            <a:endParaRPr lang="en-GB" sz="2400" b="1" dirty="0"/>
          </a:p>
          <a:p>
            <a:pPr marL="638175" indent="-228600" fontAlgn="base"/>
            <a:r>
              <a:rPr lang="en-GB" sz="900" dirty="0">
                <a:solidFill>
                  <a:srgbClr val="202A30"/>
                </a:solidFill>
                <a:latin typeface="Times New Roman" panose="02020603050405020304" pitchFamily="18" charset="0"/>
              </a:rPr>
              <a:t> </a:t>
            </a:r>
            <a:endParaRPr lang="en-GB" sz="2400" dirty="0">
              <a:solidFill>
                <a:srgbClr val="202A30"/>
              </a:solidFill>
              <a:highlight>
                <a:srgbClr val="FFFF00"/>
              </a:highlight>
              <a:latin typeface="Roboto" panose="02000000000000000000" pitchFamily="2" charset="0"/>
            </a:endParaRPr>
          </a:p>
        </p:txBody>
      </p:sp>
      <p:pic>
        <p:nvPicPr>
          <p:cNvPr id="5" name="Picture 4">
            <a:extLst>
              <a:ext uri="{FF2B5EF4-FFF2-40B4-BE49-F238E27FC236}">
                <a16:creationId xmlns:a16="http://schemas.microsoft.com/office/drawing/2014/main" id="{3732C8A6-24CB-6F3C-F5C9-24E4F9776F5B}"/>
              </a:ext>
            </a:extLst>
          </p:cNvPr>
          <p:cNvPicPr>
            <a:picLocks noChangeAspect="1"/>
          </p:cNvPicPr>
          <p:nvPr/>
        </p:nvPicPr>
        <p:blipFill>
          <a:blip r:embed="rId6"/>
          <a:stretch>
            <a:fillRect/>
          </a:stretch>
        </p:blipFill>
        <p:spPr>
          <a:xfrm>
            <a:off x="9936121" y="103328"/>
            <a:ext cx="2158171" cy="1298561"/>
          </a:xfrm>
          <a:prstGeom prst="rect">
            <a:avLst/>
          </a:prstGeom>
        </p:spPr>
      </p:pic>
      <p:sp>
        <p:nvSpPr>
          <p:cNvPr id="8" name="TextBox 7">
            <a:extLst>
              <a:ext uri="{FF2B5EF4-FFF2-40B4-BE49-F238E27FC236}">
                <a16:creationId xmlns:a16="http://schemas.microsoft.com/office/drawing/2014/main" id="{DD726057-A595-F04C-583D-061E21B7BAF3}"/>
              </a:ext>
            </a:extLst>
          </p:cNvPr>
          <p:cNvSpPr txBox="1"/>
          <p:nvPr/>
        </p:nvSpPr>
        <p:spPr>
          <a:xfrm>
            <a:off x="240964" y="4545908"/>
            <a:ext cx="11170920" cy="1107996"/>
          </a:xfrm>
          <a:prstGeom prst="rect">
            <a:avLst/>
          </a:prstGeom>
          <a:noFill/>
        </p:spPr>
        <p:txBody>
          <a:bodyPr wrap="square" rtlCol="0">
            <a:spAutoFit/>
          </a:bodyPr>
          <a:lstStyle/>
          <a:p>
            <a:r>
              <a:rPr lang="en-GB" sz="2400" b="1" dirty="0"/>
              <a:t>NHS Southwest Peninsula ICB Green Plan 2025- 2030 </a:t>
            </a:r>
            <a:r>
              <a:rPr lang="en-GB" sz="2400" dirty="0"/>
              <a:t>– adopted in Oct 2025. Commits to: ‘1. Reduce environmental impact’</a:t>
            </a:r>
          </a:p>
          <a:p>
            <a:r>
              <a:rPr lang="en-GB" dirty="0"/>
              <a:t> </a:t>
            </a:r>
          </a:p>
        </p:txBody>
      </p:sp>
    </p:spTree>
    <p:extLst>
      <p:ext uri="{BB962C8B-B14F-4D97-AF65-F5344CB8AC3E}">
        <p14:creationId xmlns:p14="http://schemas.microsoft.com/office/powerpoint/2010/main" val="511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FB0D46-5CE7-1395-AB42-240AF0795B8E}"/>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4D642803-EDA3-1300-E917-DCCFD36DB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5E444F-2E5E-E4AD-A12B-8A1BF4E58363}"/>
              </a:ext>
            </a:extLst>
          </p:cNvPr>
          <p:cNvSpPr>
            <a:spLocks noGrp="1"/>
          </p:cNvSpPr>
          <p:nvPr>
            <p:ph type="ctrTitle"/>
          </p:nvPr>
        </p:nvSpPr>
        <p:spPr>
          <a:xfrm>
            <a:off x="0" y="67696"/>
            <a:ext cx="12041428" cy="1767036"/>
          </a:xfrm>
        </p:spPr>
        <p:txBody>
          <a:bodyPr anchor="ctr">
            <a:normAutofit/>
          </a:bodyPr>
          <a:lstStyle/>
          <a:p>
            <a:r>
              <a:rPr lang="en-GB" sz="3200" b="1" dirty="0">
                <a:effectLst>
                  <a:outerShdw blurRad="38100" dist="38100" dir="2700000" algn="tl">
                    <a:srgbClr val="000000">
                      <a:alpha val="43137"/>
                    </a:srgbClr>
                  </a:outerShdw>
                </a:effectLst>
              </a:rPr>
              <a:t>Glove use reduction is in the Top Ten Easy Wins list from NHSE:</a:t>
            </a:r>
          </a:p>
        </p:txBody>
      </p:sp>
      <p:sp>
        <p:nvSpPr>
          <p:cNvPr id="11" name="sketch line">
            <a:extLst>
              <a:ext uri="{FF2B5EF4-FFF2-40B4-BE49-F238E27FC236}">
                <a16:creationId xmlns:a16="http://schemas.microsoft.com/office/drawing/2014/main" id="{66FEBC4E-F275-FA09-C61F-B923B9E4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DF3E4D4-59D3-1A56-94AB-39C675E5A085}"/>
              </a:ext>
            </a:extLst>
          </p:cNvPr>
          <p:cNvPicPr>
            <a:picLocks noChangeAspect="1"/>
          </p:cNvPicPr>
          <p:nvPr/>
        </p:nvPicPr>
        <p:blipFill>
          <a:blip r:embed="rId3"/>
          <a:stretch>
            <a:fillRect/>
          </a:stretch>
        </p:blipFill>
        <p:spPr>
          <a:xfrm>
            <a:off x="9909668" y="4681995"/>
            <a:ext cx="2282332" cy="737488"/>
          </a:xfrm>
          <a:prstGeom prst="rect">
            <a:avLst/>
          </a:prstGeom>
        </p:spPr>
      </p:pic>
      <p:pic>
        <p:nvPicPr>
          <p:cNvPr id="13" name="Picture 12">
            <a:extLst>
              <a:ext uri="{FF2B5EF4-FFF2-40B4-BE49-F238E27FC236}">
                <a16:creationId xmlns:a16="http://schemas.microsoft.com/office/drawing/2014/main" id="{BE574727-697B-1E20-0586-8077D84FC7FE}"/>
              </a:ext>
            </a:extLst>
          </p:cNvPr>
          <p:cNvPicPr>
            <a:picLocks noChangeAspect="1"/>
          </p:cNvPicPr>
          <p:nvPr/>
        </p:nvPicPr>
        <p:blipFill>
          <a:blip r:embed="rId4"/>
          <a:stretch>
            <a:fillRect/>
          </a:stretch>
        </p:blipFill>
        <p:spPr>
          <a:xfrm>
            <a:off x="10291723" y="5516979"/>
            <a:ext cx="1900277" cy="1378633"/>
          </a:xfrm>
          <a:prstGeom prst="rect">
            <a:avLst/>
          </a:prstGeom>
        </p:spPr>
      </p:pic>
      <p:pic>
        <p:nvPicPr>
          <p:cNvPr id="5" name="Picture 4">
            <a:extLst>
              <a:ext uri="{FF2B5EF4-FFF2-40B4-BE49-F238E27FC236}">
                <a16:creationId xmlns:a16="http://schemas.microsoft.com/office/drawing/2014/main" id="{FC0B5F93-F0D1-2828-8894-60F356D0AF84}"/>
              </a:ext>
            </a:extLst>
          </p:cNvPr>
          <p:cNvPicPr>
            <a:picLocks noChangeAspect="1"/>
          </p:cNvPicPr>
          <p:nvPr/>
        </p:nvPicPr>
        <p:blipFill>
          <a:blip r:embed="rId5"/>
          <a:stretch>
            <a:fillRect/>
          </a:stretch>
        </p:blipFill>
        <p:spPr>
          <a:xfrm>
            <a:off x="10060239" y="3273248"/>
            <a:ext cx="1981189" cy="1192072"/>
          </a:xfrm>
          <a:prstGeom prst="rect">
            <a:avLst/>
          </a:prstGeom>
        </p:spPr>
      </p:pic>
      <p:pic>
        <p:nvPicPr>
          <p:cNvPr id="3" name="Picture 2">
            <a:extLst>
              <a:ext uri="{FF2B5EF4-FFF2-40B4-BE49-F238E27FC236}">
                <a16:creationId xmlns:a16="http://schemas.microsoft.com/office/drawing/2014/main" id="{BABC710A-432E-5FF6-4481-D47B20B523EA}"/>
              </a:ext>
            </a:extLst>
          </p:cNvPr>
          <p:cNvPicPr>
            <a:picLocks noChangeAspect="1"/>
          </p:cNvPicPr>
          <p:nvPr/>
        </p:nvPicPr>
        <p:blipFill>
          <a:blip r:embed="rId6"/>
          <a:stretch>
            <a:fillRect/>
          </a:stretch>
        </p:blipFill>
        <p:spPr>
          <a:xfrm>
            <a:off x="0" y="1684495"/>
            <a:ext cx="9270643" cy="5173505"/>
          </a:xfrm>
          <a:prstGeom prst="rect">
            <a:avLst/>
          </a:prstGeom>
        </p:spPr>
      </p:pic>
    </p:spTree>
    <p:extLst>
      <p:ext uri="{BB962C8B-B14F-4D97-AF65-F5344CB8AC3E}">
        <p14:creationId xmlns:p14="http://schemas.microsoft.com/office/powerpoint/2010/main" val="1443583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5DA75-A593-C193-A0C0-15808D088CC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C654CB9-9F99-5A0C-2F81-8A777377AA2B}"/>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D1F06D7E-10E4-CC15-DD77-79C9BFFA69BA}"/>
              </a:ext>
            </a:extLst>
          </p:cNvPr>
          <p:cNvSpPr>
            <a:spLocks noGrp="1"/>
          </p:cNvSpPr>
          <p:nvPr>
            <p:ph type="ctrTitle"/>
          </p:nvPr>
        </p:nvSpPr>
        <p:spPr>
          <a:xfrm>
            <a:off x="123419" y="75225"/>
            <a:ext cx="12009863" cy="1605543"/>
          </a:xfrm>
        </p:spPr>
        <p:txBody>
          <a:bodyPr anchor="ctr">
            <a:normAutofit/>
          </a:bodyPr>
          <a:lstStyle/>
          <a:p>
            <a:r>
              <a:rPr lang="en-GB" b="1" dirty="0">
                <a:effectLst>
                  <a:outerShdw blurRad="38100" dist="38100" dir="2700000" algn="tl">
                    <a:srgbClr val="000000">
                      <a:alpha val="43137"/>
                    </a:srgbClr>
                  </a:outerShdw>
                </a:effectLst>
              </a:rPr>
              <a:t>Waste &amp; Recycling Resources</a:t>
            </a:r>
          </a:p>
        </p:txBody>
      </p:sp>
      <p:pic>
        <p:nvPicPr>
          <p:cNvPr id="6" name="Picture 5">
            <a:extLst>
              <a:ext uri="{FF2B5EF4-FFF2-40B4-BE49-F238E27FC236}">
                <a16:creationId xmlns:a16="http://schemas.microsoft.com/office/drawing/2014/main" id="{75E0D66F-E37A-7BBF-8DFB-7DE7FC8055D0}"/>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FE5E3232-B7B4-2DAA-A53A-F84C4A0E808E}"/>
              </a:ext>
            </a:extLst>
          </p:cNvPr>
          <p:cNvPicPr>
            <a:picLocks noChangeAspect="1"/>
          </p:cNvPicPr>
          <p:nvPr/>
        </p:nvPicPr>
        <p:blipFill>
          <a:blip r:embed="rId5"/>
          <a:stretch>
            <a:fillRect/>
          </a:stretch>
        </p:blipFill>
        <p:spPr>
          <a:xfrm>
            <a:off x="10050759" y="5406869"/>
            <a:ext cx="1900277" cy="1378633"/>
          </a:xfrm>
          <a:prstGeom prst="rect">
            <a:avLst/>
          </a:prstGeom>
        </p:spPr>
      </p:pic>
      <p:sp>
        <p:nvSpPr>
          <p:cNvPr id="4" name="TextBox 3">
            <a:extLst>
              <a:ext uri="{FF2B5EF4-FFF2-40B4-BE49-F238E27FC236}">
                <a16:creationId xmlns:a16="http://schemas.microsoft.com/office/drawing/2014/main" id="{CE00249C-BB9E-DA31-F3E3-B2C146FCFA8B}"/>
              </a:ext>
            </a:extLst>
          </p:cNvPr>
          <p:cNvSpPr txBox="1"/>
          <p:nvPr/>
        </p:nvSpPr>
        <p:spPr>
          <a:xfrm>
            <a:off x="4846320" y="1875600"/>
            <a:ext cx="6935958" cy="3046988"/>
          </a:xfrm>
          <a:prstGeom prst="rect">
            <a:avLst/>
          </a:prstGeom>
          <a:noFill/>
        </p:spPr>
        <p:txBody>
          <a:bodyPr wrap="square" rtlCol="0">
            <a:spAutoFit/>
          </a:bodyPr>
          <a:lstStyle/>
          <a:p>
            <a:pPr algn="ctr"/>
            <a:r>
              <a:rPr lang="en-US" sz="3200" dirty="0"/>
              <a:t>New website: </a:t>
            </a:r>
            <a:r>
              <a:rPr lang="en-US" sz="3200" dirty="0">
                <a:solidFill>
                  <a:schemeClr val="accent1"/>
                </a:solidFill>
                <a:hlinkClick r:id="rId6"/>
              </a:rPr>
              <a:t>www.healthandclimate.org.uk</a:t>
            </a:r>
            <a:endParaRPr lang="en-US" sz="3200" dirty="0">
              <a:solidFill>
                <a:schemeClr val="accent1"/>
              </a:solidFill>
            </a:endParaRPr>
          </a:p>
          <a:p>
            <a:pPr algn="ctr"/>
            <a:endParaRPr lang="en-US" sz="3200" dirty="0">
              <a:solidFill>
                <a:schemeClr val="accent1"/>
              </a:solidFill>
            </a:endParaRPr>
          </a:p>
          <a:p>
            <a:pPr algn="ctr"/>
            <a:r>
              <a:rPr lang="en-US" sz="3200" dirty="0"/>
              <a:t>Resources section: </a:t>
            </a:r>
            <a:r>
              <a:rPr lang="en-US" sz="3200" dirty="0">
                <a:solidFill>
                  <a:schemeClr val="accent1"/>
                </a:solidFill>
                <a:hlinkClick r:id="rId7"/>
              </a:rPr>
              <a:t>www.healthandclimate.org.uk/resources</a:t>
            </a:r>
            <a:endParaRPr lang="en-US" sz="3200" dirty="0">
              <a:solidFill>
                <a:schemeClr val="accent1"/>
              </a:solidFill>
            </a:endParaRPr>
          </a:p>
          <a:p>
            <a:pPr algn="ctr"/>
            <a:endParaRPr lang="en-US" sz="3200" dirty="0">
              <a:solidFill>
                <a:schemeClr val="accent1"/>
              </a:solidFill>
            </a:endParaRPr>
          </a:p>
        </p:txBody>
      </p:sp>
      <p:pic>
        <p:nvPicPr>
          <p:cNvPr id="14" name="Picture 13">
            <a:extLst>
              <a:ext uri="{FF2B5EF4-FFF2-40B4-BE49-F238E27FC236}">
                <a16:creationId xmlns:a16="http://schemas.microsoft.com/office/drawing/2014/main" id="{AEE1F550-9272-495A-7D71-44A9D7AAB4DE}"/>
              </a:ext>
            </a:extLst>
          </p:cNvPr>
          <p:cNvPicPr>
            <a:picLocks noChangeAspect="1"/>
          </p:cNvPicPr>
          <p:nvPr/>
        </p:nvPicPr>
        <p:blipFill>
          <a:blip r:embed="rId8"/>
          <a:stretch>
            <a:fillRect/>
          </a:stretch>
        </p:blipFill>
        <p:spPr>
          <a:xfrm>
            <a:off x="2271919" y="6103854"/>
            <a:ext cx="7648162" cy="785648"/>
          </a:xfrm>
          <a:prstGeom prst="rect">
            <a:avLst/>
          </a:prstGeom>
        </p:spPr>
      </p:pic>
      <p:pic>
        <p:nvPicPr>
          <p:cNvPr id="10" name="Picture 9" descr="A screen shot of a computer&#10;&#10;AI-generated content may be incorrect.">
            <a:extLst>
              <a:ext uri="{FF2B5EF4-FFF2-40B4-BE49-F238E27FC236}">
                <a16:creationId xmlns:a16="http://schemas.microsoft.com/office/drawing/2014/main" id="{A36A7E3F-A8D0-3A51-FC37-9C96F7E015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742" y="1609343"/>
            <a:ext cx="4494511" cy="4494511"/>
          </a:xfrm>
          <a:prstGeom prst="rect">
            <a:avLst/>
          </a:prstGeom>
        </p:spPr>
      </p:pic>
    </p:spTree>
    <p:extLst>
      <p:ext uri="{BB962C8B-B14F-4D97-AF65-F5344CB8AC3E}">
        <p14:creationId xmlns:p14="http://schemas.microsoft.com/office/powerpoint/2010/main" val="205082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A6BACD-BE13-5940-D715-B4171F0CF396}"/>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C8356F74-086E-6526-738B-1F59B26DB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999981E-FEFE-4331-7B3F-47BFA3EC00BE}"/>
              </a:ext>
            </a:extLst>
          </p:cNvPr>
          <p:cNvPicPr>
            <a:picLocks noChangeAspect="1"/>
          </p:cNvPicPr>
          <p:nvPr/>
        </p:nvPicPr>
        <p:blipFill>
          <a:blip r:embed="rId3"/>
          <a:stretch>
            <a:fillRect/>
          </a:stretch>
        </p:blipFill>
        <p:spPr>
          <a:xfrm>
            <a:off x="-182137" y="-1002943"/>
            <a:ext cx="9303302" cy="2798307"/>
          </a:xfrm>
          <a:prstGeom prst="rect">
            <a:avLst/>
          </a:prstGeom>
        </p:spPr>
      </p:pic>
      <p:sp>
        <p:nvSpPr>
          <p:cNvPr id="2" name="Title 1">
            <a:extLst>
              <a:ext uri="{FF2B5EF4-FFF2-40B4-BE49-F238E27FC236}">
                <a16:creationId xmlns:a16="http://schemas.microsoft.com/office/drawing/2014/main" id="{FC6176DE-4E1C-5106-E286-4F39202D5C9D}"/>
              </a:ext>
            </a:extLst>
          </p:cNvPr>
          <p:cNvSpPr>
            <a:spLocks noGrp="1"/>
          </p:cNvSpPr>
          <p:nvPr>
            <p:ph type="ctrTitle"/>
          </p:nvPr>
        </p:nvSpPr>
        <p:spPr>
          <a:xfrm>
            <a:off x="91068" y="34308"/>
            <a:ext cx="12009863" cy="1605543"/>
          </a:xfrm>
        </p:spPr>
        <p:txBody>
          <a:bodyPr anchor="ctr">
            <a:normAutofit/>
          </a:bodyPr>
          <a:lstStyle/>
          <a:p>
            <a:r>
              <a:rPr lang="en-GB" b="1" dirty="0">
                <a:effectLst>
                  <a:outerShdw blurRad="38100" dist="38100" dir="2700000" algn="tl">
                    <a:srgbClr val="000000">
                      <a:alpha val="43137"/>
                    </a:srgbClr>
                  </a:outerShdw>
                </a:effectLst>
              </a:rPr>
              <a:t>Blister Pack Recycling</a:t>
            </a:r>
          </a:p>
        </p:txBody>
      </p:sp>
      <p:sp>
        <p:nvSpPr>
          <p:cNvPr id="11" name="sketch line">
            <a:extLst>
              <a:ext uri="{FF2B5EF4-FFF2-40B4-BE49-F238E27FC236}">
                <a16:creationId xmlns:a16="http://schemas.microsoft.com/office/drawing/2014/main" id="{06AA21F7-E654-53E2-7E7E-A654E2356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7C4453-60A6-A01B-0052-38D64DEF7FF1}"/>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04FCCC24-F692-1A74-6A01-B3F81209E406}"/>
              </a:ext>
            </a:extLst>
          </p:cNvPr>
          <p:cNvPicPr>
            <a:picLocks noChangeAspect="1"/>
          </p:cNvPicPr>
          <p:nvPr/>
        </p:nvPicPr>
        <p:blipFill>
          <a:blip r:embed="rId5"/>
          <a:stretch>
            <a:fillRect/>
          </a:stretch>
        </p:blipFill>
        <p:spPr>
          <a:xfrm>
            <a:off x="10050759" y="5406869"/>
            <a:ext cx="1900277" cy="1378633"/>
          </a:xfrm>
          <a:prstGeom prst="rect">
            <a:avLst/>
          </a:prstGeom>
        </p:spPr>
      </p:pic>
      <p:sp>
        <p:nvSpPr>
          <p:cNvPr id="4" name="TextBox 3">
            <a:extLst>
              <a:ext uri="{FF2B5EF4-FFF2-40B4-BE49-F238E27FC236}">
                <a16:creationId xmlns:a16="http://schemas.microsoft.com/office/drawing/2014/main" id="{4D110F34-9319-DDB1-90C8-3A3F5304222A}"/>
              </a:ext>
            </a:extLst>
          </p:cNvPr>
          <p:cNvSpPr txBox="1"/>
          <p:nvPr/>
        </p:nvSpPr>
        <p:spPr>
          <a:xfrm>
            <a:off x="605664" y="1749007"/>
            <a:ext cx="11345372" cy="3970318"/>
          </a:xfrm>
          <a:prstGeom prst="rect">
            <a:avLst/>
          </a:prstGeom>
          <a:noFill/>
        </p:spPr>
        <p:txBody>
          <a:bodyPr wrap="square" rtlCol="0">
            <a:spAutoFit/>
          </a:bodyPr>
          <a:lstStyle/>
          <a:p>
            <a:pPr marL="285750" indent="-285750">
              <a:buFont typeface="Arial" panose="020B0604020202020204" pitchFamily="34" charset="0"/>
              <a:buChar char="•"/>
            </a:pPr>
            <a:r>
              <a:rPr lang="en-GB" sz="2800" dirty="0"/>
              <a:t>Recycling is always a popular topic. Remember ‘Reduce &amp; Reuse’ first!</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Blister packs – fit into the ‘hard to recycle’ category.</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Superdrug – very few stores that accept recycling in Cornwall.</a:t>
            </a:r>
          </a:p>
          <a:p>
            <a:pPr marL="285750" indent="-285750">
              <a:buFont typeface="Arial" panose="020B0604020202020204" pitchFamily="34" charset="0"/>
              <a:buChar char="•"/>
            </a:pPr>
            <a:r>
              <a:rPr lang="en-GB" sz="2800" dirty="0"/>
              <a:t>Boots – long winded and technical process.</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Other options?</a:t>
            </a:r>
          </a:p>
          <a:p>
            <a:pPr marL="285750" indent="-285750">
              <a:buFont typeface="Arial" panose="020B0604020202020204" pitchFamily="34" charset="0"/>
              <a:buChar char="•"/>
            </a:pPr>
            <a:endParaRPr lang="en-GB" sz="2800" dirty="0"/>
          </a:p>
        </p:txBody>
      </p:sp>
      <p:pic>
        <p:nvPicPr>
          <p:cNvPr id="3" name="Picture 2">
            <a:extLst>
              <a:ext uri="{FF2B5EF4-FFF2-40B4-BE49-F238E27FC236}">
                <a16:creationId xmlns:a16="http://schemas.microsoft.com/office/drawing/2014/main" id="{0A7150D7-165B-99A7-C0C2-6B9EE4E7EE29}"/>
              </a:ext>
            </a:extLst>
          </p:cNvPr>
          <p:cNvPicPr>
            <a:picLocks noChangeAspect="1"/>
          </p:cNvPicPr>
          <p:nvPr/>
        </p:nvPicPr>
        <p:blipFill>
          <a:blip r:embed="rId6"/>
          <a:stretch>
            <a:fillRect/>
          </a:stretch>
        </p:blipFill>
        <p:spPr>
          <a:xfrm>
            <a:off x="9936121" y="103328"/>
            <a:ext cx="2158171" cy="1298561"/>
          </a:xfrm>
          <a:prstGeom prst="rect">
            <a:avLst/>
          </a:prstGeom>
        </p:spPr>
      </p:pic>
    </p:spTree>
    <p:extLst>
      <p:ext uri="{BB962C8B-B14F-4D97-AF65-F5344CB8AC3E}">
        <p14:creationId xmlns:p14="http://schemas.microsoft.com/office/powerpoint/2010/main" val="12267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0C9CC7-7F90-0976-E6D3-27947DC86242}"/>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F1119AD-4F63-A4DC-255C-C4EA75A8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AC522CF-B533-4097-B1FC-4136987D32D1}"/>
              </a:ext>
            </a:extLst>
          </p:cNvPr>
          <p:cNvPicPr>
            <a:picLocks noChangeAspect="1"/>
          </p:cNvPicPr>
          <p:nvPr/>
        </p:nvPicPr>
        <p:blipFill>
          <a:blip r:embed="rId3"/>
          <a:stretch>
            <a:fillRect/>
          </a:stretch>
        </p:blipFill>
        <p:spPr>
          <a:xfrm>
            <a:off x="-182137" y="-1002943"/>
            <a:ext cx="9303302" cy="2798307"/>
          </a:xfrm>
          <a:prstGeom prst="rect">
            <a:avLst/>
          </a:prstGeom>
        </p:spPr>
      </p:pic>
      <p:sp>
        <p:nvSpPr>
          <p:cNvPr id="2" name="Title 1">
            <a:extLst>
              <a:ext uri="{FF2B5EF4-FFF2-40B4-BE49-F238E27FC236}">
                <a16:creationId xmlns:a16="http://schemas.microsoft.com/office/drawing/2014/main" id="{49A5C188-1C1F-8DCB-EE89-E9C2456D4492}"/>
              </a:ext>
            </a:extLst>
          </p:cNvPr>
          <p:cNvSpPr>
            <a:spLocks noGrp="1"/>
          </p:cNvSpPr>
          <p:nvPr>
            <p:ph type="ctrTitle"/>
          </p:nvPr>
        </p:nvSpPr>
        <p:spPr>
          <a:xfrm>
            <a:off x="91068" y="34308"/>
            <a:ext cx="12009863" cy="1605543"/>
          </a:xfrm>
        </p:spPr>
        <p:txBody>
          <a:bodyPr anchor="ctr">
            <a:normAutofit/>
          </a:bodyPr>
          <a:lstStyle/>
          <a:p>
            <a:r>
              <a:rPr lang="en-GB" b="1" dirty="0">
                <a:effectLst>
                  <a:outerShdw blurRad="38100" dist="38100" dir="2700000" algn="tl">
                    <a:srgbClr val="000000">
                      <a:alpha val="43137"/>
                    </a:srgbClr>
                  </a:outerShdw>
                </a:effectLst>
              </a:rPr>
              <a:t>Blister Pack Recycling</a:t>
            </a:r>
          </a:p>
        </p:txBody>
      </p:sp>
      <p:sp>
        <p:nvSpPr>
          <p:cNvPr id="11" name="sketch line">
            <a:extLst>
              <a:ext uri="{FF2B5EF4-FFF2-40B4-BE49-F238E27FC236}">
                <a16:creationId xmlns:a16="http://schemas.microsoft.com/office/drawing/2014/main" id="{5212224A-F37E-57A6-12D2-68706289E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BF17D49-BBEB-7834-C1D1-A375090E8519}"/>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8A69A327-E349-E6C9-6AD1-C751CB8AF24A}"/>
              </a:ext>
            </a:extLst>
          </p:cNvPr>
          <p:cNvPicPr>
            <a:picLocks noChangeAspect="1"/>
          </p:cNvPicPr>
          <p:nvPr/>
        </p:nvPicPr>
        <p:blipFill>
          <a:blip r:embed="rId5"/>
          <a:stretch>
            <a:fillRect/>
          </a:stretch>
        </p:blipFill>
        <p:spPr>
          <a:xfrm>
            <a:off x="2545125" y="5513675"/>
            <a:ext cx="1900277" cy="1378633"/>
          </a:xfrm>
          <a:prstGeom prst="rect">
            <a:avLst/>
          </a:prstGeom>
        </p:spPr>
      </p:pic>
      <p:sp>
        <p:nvSpPr>
          <p:cNvPr id="4" name="TextBox 3">
            <a:extLst>
              <a:ext uri="{FF2B5EF4-FFF2-40B4-BE49-F238E27FC236}">
                <a16:creationId xmlns:a16="http://schemas.microsoft.com/office/drawing/2014/main" id="{FA2F92ED-0864-8603-2309-DDEACB319E8F}"/>
              </a:ext>
            </a:extLst>
          </p:cNvPr>
          <p:cNvSpPr txBox="1"/>
          <p:nvPr/>
        </p:nvSpPr>
        <p:spPr>
          <a:xfrm>
            <a:off x="514595" y="1660475"/>
            <a:ext cx="4621285" cy="5693866"/>
          </a:xfrm>
          <a:prstGeom prst="rect">
            <a:avLst/>
          </a:prstGeom>
          <a:noFill/>
        </p:spPr>
        <p:txBody>
          <a:bodyPr wrap="square" rtlCol="0">
            <a:spAutoFit/>
          </a:bodyPr>
          <a:lstStyle/>
          <a:p>
            <a:r>
              <a:rPr lang="en-GB" sz="2800" dirty="0"/>
              <a:t>Paid for services:</a:t>
            </a:r>
          </a:p>
          <a:p>
            <a:endParaRPr lang="en-GB" sz="2800" dirty="0"/>
          </a:p>
          <a:p>
            <a:r>
              <a:rPr lang="en-GB" sz="2800" b="1" dirty="0" err="1"/>
              <a:t>Terracycle</a:t>
            </a:r>
            <a:r>
              <a:rPr lang="en-GB" sz="2800" dirty="0"/>
              <a:t> </a:t>
            </a:r>
          </a:p>
          <a:p>
            <a:pPr marL="285750" indent="-285750">
              <a:buFont typeface="Arial" panose="020B0604020202020204" pitchFamily="34" charset="0"/>
              <a:buChar char="•"/>
            </a:pPr>
            <a:r>
              <a:rPr lang="en-GB" sz="2800" dirty="0"/>
              <a:t>£100 for small (1500 blister packs) - £216 (7500). </a:t>
            </a:r>
          </a:p>
          <a:p>
            <a:pPr marL="285750" indent="-285750">
              <a:buFont typeface="Arial" panose="020B0604020202020204" pitchFamily="34" charset="0"/>
              <a:buChar char="•"/>
            </a:pPr>
            <a:r>
              <a:rPr lang="en-GB" sz="2800" dirty="0"/>
              <a:t>Video on how they recycle online.</a:t>
            </a:r>
          </a:p>
          <a:p>
            <a:pPr marL="285750" indent="-285750">
              <a:buFont typeface="Arial" panose="020B0604020202020204" pitchFamily="34" charset="0"/>
              <a:buChar char="•"/>
            </a:pPr>
            <a:r>
              <a:rPr lang="en-GB" sz="2800" dirty="0">
                <a:hlinkClick r:id="rId6"/>
              </a:rPr>
              <a:t>Video Link</a:t>
            </a: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p:txBody>
      </p:sp>
      <p:pic>
        <p:nvPicPr>
          <p:cNvPr id="3" name="Picture 2">
            <a:extLst>
              <a:ext uri="{FF2B5EF4-FFF2-40B4-BE49-F238E27FC236}">
                <a16:creationId xmlns:a16="http://schemas.microsoft.com/office/drawing/2014/main" id="{2639D8BD-3662-B312-D54E-FCBC47551623}"/>
              </a:ext>
            </a:extLst>
          </p:cNvPr>
          <p:cNvPicPr>
            <a:picLocks noChangeAspect="1"/>
          </p:cNvPicPr>
          <p:nvPr/>
        </p:nvPicPr>
        <p:blipFill>
          <a:blip r:embed="rId7"/>
          <a:stretch>
            <a:fillRect/>
          </a:stretch>
        </p:blipFill>
        <p:spPr>
          <a:xfrm>
            <a:off x="9936121" y="103328"/>
            <a:ext cx="2158171" cy="1298561"/>
          </a:xfrm>
          <a:prstGeom prst="rect">
            <a:avLst/>
          </a:prstGeom>
        </p:spPr>
      </p:pic>
      <p:pic>
        <p:nvPicPr>
          <p:cNvPr id="12" name="Picture 11">
            <a:extLst>
              <a:ext uri="{FF2B5EF4-FFF2-40B4-BE49-F238E27FC236}">
                <a16:creationId xmlns:a16="http://schemas.microsoft.com/office/drawing/2014/main" id="{B11BE548-20C8-A886-3968-F108ADF86B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21456" y="1815988"/>
            <a:ext cx="6337301" cy="3970319"/>
          </a:xfrm>
          <a:prstGeom prst="rect">
            <a:avLst/>
          </a:prstGeom>
        </p:spPr>
      </p:pic>
    </p:spTree>
    <p:extLst>
      <p:ext uri="{BB962C8B-B14F-4D97-AF65-F5344CB8AC3E}">
        <p14:creationId xmlns:p14="http://schemas.microsoft.com/office/powerpoint/2010/main" val="370916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B1007F-9627-2E65-4CB1-5FF657E63EBE}"/>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C2159CC9-9901-DE18-0F01-A0197A93C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965040-B73F-C719-8E8E-981D79EC26B0}"/>
              </a:ext>
            </a:extLst>
          </p:cNvPr>
          <p:cNvPicPr>
            <a:picLocks noChangeAspect="1"/>
          </p:cNvPicPr>
          <p:nvPr/>
        </p:nvPicPr>
        <p:blipFill>
          <a:blip r:embed="rId3"/>
          <a:stretch>
            <a:fillRect/>
          </a:stretch>
        </p:blipFill>
        <p:spPr>
          <a:xfrm>
            <a:off x="-802625" y="-1112927"/>
            <a:ext cx="9303302" cy="2798307"/>
          </a:xfrm>
          <a:prstGeom prst="rect">
            <a:avLst/>
          </a:prstGeom>
        </p:spPr>
      </p:pic>
      <p:sp>
        <p:nvSpPr>
          <p:cNvPr id="2" name="Title 1">
            <a:extLst>
              <a:ext uri="{FF2B5EF4-FFF2-40B4-BE49-F238E27FC236}">
                <a16:creationId xmlns:a16="http://schemas.microsoft.com/office/drawing/2014/main" id="{1BF3040B-5068-5E71-7AB0-9F8745A71B0B}"/>
              </a:ext>
            </a:extLst>
          </p:cNvPr>
          <p:cNvSpPr>
            <a:spLocks noGrp="1"/>
          </p:cNvSpPr>
          <p:nvPr>
            <p:ph type="ctrTitle"/>
          </p:nvPr>
        </p:nvSpPr>
        <p:spPr>
          <a:xfrm>
            <a:off x="-2362572" y="34308"/>
            <a:ext cx="12009863" cy="1605543"/>
          </a:xfrm>
        </p:spPr>
        <p:txBody>
          <a:bodyPr anchor="ctr">
            <a:normAutofit/>
          </a:bodyPr>
          <a:lstStyle/>
          <a:p>
            <a:r>
              <a:rPr lang="en-GB" b="1" dirty="0">
                <a:effectLst>
                  <a:outerShdw blurRad="38100" dist="38100" dir="2700000" algn="tl">
                    <a:srgbClr val="000000">
                      <a:alpha val="43137"/>
                    </a:srgbClr>
                  </a:outerShdw>
                </a:effectLst>
              </a:rPr>
              <a:t>Blister Pack Recycling</a:t>
            </a:r>
          </a:p>
        </p:txBody>
      </p:sp>
      <p:sp>
        <p:nvSpPr>
          <p:cNvPr id="11" name="sketch line">
            <a:extLst>
              <a:ext uri="{FF2B5EF4-FFF2-40B4-BE49-F238E27FC236}">
                <a16:creationId xmlns:a16="http://schemas.microsoft.com/office/drawing/2014/main" id="{F7C268E7-8181-C25A-FD30-5101EA4E0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D46F202-CE56-F9B5-BECF-BC21C8EF9154}"/>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8AFAA995-19CB-EB8D-333F-C9973BEC29E9}"/>
              </a:ext>
            </a:extLst>
          </p:cNvPr>
          <p:cNvPicPr>
            <a:picLocks noChangeAspect="1"/>
          </p:cNvPicPr>
          <p:nvPr/>
        </p:nvPicPr>
        <p:blipFill>
          <a:blip r:embed="rId5"/>
          <a:stretch>
            <a:fillRect/>
          </a:stretch>
        </p:blipFill>
        <p:spPr>
          <a:xfrm>
            <a:off x="2545125" y="5513675"/>
            <a:ext cx="1900277" cy="1378633"/>
          </a:xfrm>
          <a:prstGeom prst="rect">
            <a:avLst/>
          </a:prstGeom>
        </p:spPr>
      </p:pic>
      <p:sp>
        <p:nvSpPr>
          <p:cNvPr id="4" name="TextBox 3">
            <a:extLst>
              <a:ext uri="{FF2B5EF4-FFF2-40B4-BE49-F238E27FC236}">
                <a16:creationId xmlns:a16="http://schemas.microsoft.com/office/drawing/2014/main" id="{4A6E905B-8C01-0C6F-97D1-9569BDD0453F}"/>
              </a:ext>
            </a:extLst>
          </p:cNvPr>
          <p:cNvSpPr txBox="1"/>
          <p:nvPr/>
        </p:nvSpPr>
        <p:spPr>
          <a:xfrm>
            <a:off x="514595" y="1660476"/>
            <a:ext cx="5200405" cy="5262979"/>
          </a:xfrm>
          <a:prstGeom prst="rect">
            <a:avLst/>
          </a:prstGeom>
          <a:noFill/>
        </p:spPr>
        <p:txBody>
          <a:bodyPr wrap="square" rtlCol="0">
            <a:spAutoFit/>
          </a:bodyPr>
          <a:lstStyle/>
          <a:p>
            <a:r>
              <a:rPr lang="en-GB" sz="2800" dirty="0"/>
              <a:t>Paid for services:</a:t>
            </a:r>
          </a:p>
          <a:p>
            <a:pPr marL="285750" indent="-285750">
              <a:buFont typeface="Arial" panose="020B0604020202020204" pitchFamily="34" charset="0"/>
              <a:buChar char="•"/>
            </a:pPr>
            <a:endParaRPr lang="en-GB" sz="2800" dirty="0"/>
          </a:p>
          <a:p>
            <a:r>
              <a:rPr lang="en-GB" sz="2800" dirty="0"/>
              <a:t>Refactory / MY Group </a:t>
            </a:r>
          </a:p>
          <a:p>
            <a:pPr marL="285750" indent="-285750">
              <a:buFont typeface="Arial" panose="020B0604020202020204" pitchFamily="34" charset="0"/>
              <a:buChar char="•"/>
            </a:pPr>
            <a:r>
              <a:rPr lang="en-GB" sz="2800" dirty="0"/>
              <a:t>£76 for 60L box - £112 for 110L box</a:t>
            </a:r>
          </a:p>
          <a:p>
            <a:pPr marL="285750" indent="-285750">
              <a:buFont typeface="Arial" panose="020B0604020202020204" pitchFamily="34" charset="0"/>
              <a:buChar char="•"/>
            </a:pPr>
            <a:r>
              <a:rPr lang="en-GB" sz="2800" dirty="0"/>
              <a:t>Includes collection when full. </a:t>
            </a:r>
          </a:p>
          <a:p>
            <a:pPr marL="285750" indent="-285750">
              <a:buFont typeface="Arial" panose="020B0604020202020204" pitchFamily="34" charset="0"/>
              <a:buChar char="•"/>
            </a:pPr>
            <a:r>
              <a:rPr lang="en-GB" sz="2800" dirty="0"/>
              <a:t>Process the plastic into a board that is used as an alternative to plywood.</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p:txBody>
      </p:sp>
      <p:pic>
        <p:nvPicPr>
          <p:cNvPr id="8" name="Picture 7">
            <a:extLst>
              <a:ext uri="{FF2B5EF4-FFF2-40B4-BE49-F238E27FC236}">
                <a16:creationId xmlns:a16="http://schemas.microsoft.com/office/drawing/2014/main" id="{8FCA29B3-FE5F-D333-2A75-B8ED01F757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0145" y="947951"/>
            <a:ext cx="3769327" cy="3769327"/>
          </a:xfrm>
          <a:prstGeom prst="rect">
            <a:avLst/>
          </a:prstGeom>
        </p:spPr>
      </p:pic>
      <p:pic>
        <p:nvPicPr>
          <p:cNvPr id="10" name="Picture 9">
            <a:extLst>
              <a:ext uri="{FF2B5EF4-FFF2-40B4-BE49-F238E27FC236}">
                <a16:creationId xmlns:a16="http://schemas.microsoft.com/office/drawing/2014/main" id="{D6229162-761A-C44E-A882-DDC9A1FEF669}"/>
              </a:ext>
            </a:extLst>
          </p:cNvPr>
          <p:cNvPicPr>
            <a:picLocks noChangeAspect="1"/>
          </p:cNvPicPr>
          <p:nvPr/>
        </p:nvPicPr>
        <p:blipFill>
          <a:blip r:embed="rId7">
            <a:extLst>
              <a:ext uri="{28A0092B-C50C-407E-A947-70E740481C1C}">
                <a14:useLocalDpi xmlns:a14="http://schemas.microsoft.com/office/drawing/2010/main" val="0"/>
              </a:ext>
            </a:extLst>
          </a:blip>
          <a:srcRect l="14291" r="13137"/>
          <a:stretch>
            <a:fillRect/>
          </a:stretch>
        </p:blipFill>
        <p:spPr>
          <a:xfrm>
            <a:off x="5897137" y="3822784"/>
            <a:ext cx="6272121" cy="3000907"/>
          </a:xfrm>
          <a:prstGeom prst="rect">
            <a:avLst/>
          </a:prstGeom>
        </p:spPr>
      </p:pic>
      <p:pic>
        <p:nvPicPr>
          <p:cNvPr id="3" name="Picture 2">
            <a:extLst>
              <a:ext uri="{FF2B5EF4-FFF2-40B4-BE49-F238E27FC236}">
                <a16:creationId xmlns:a16="http://schemas.microsoft.com/office/drawing/2014/main" id="{AF102662-3748-7CD1-3FE1-CE4F23634988}"/>
              </a:ext>
            </a:extLst>
          </p:cNvPr>
          <p:cNvPicPr>
            <a:picLocks noChangeAspect="1"/>
          </p:cNvPicPr>
          <p:nvPr/>
        </p:nvPicPr>
        <p:blipFill>
          <a:blip r:embed="rId8"/>
          <a:stretch>
            <a:fillRect/>
          </a:stretch>
        </p:blipFill>
        <p:spPr>
          <a:xfrm>
            <a:off x="9936121" y="103328"/>
            <a:ext cx="2158171" cy="1298561"/>
          </a:xfrm>
          <a:prstGeom prst="rect">
            <a:avLst/>
          </a:prstGeom>
        </p:spPr>
      </p:pic>
    </p:spTree>
    <p:extLst>
      <p:ext uri="{BB962C8B-B14F-4D97-AF65-F5344CB8AC3E}">
        <p14:creationId xmlns:p14="http://schemas.microsoft.com/office/powerpoint/2010/main" val="88431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F47AE6-6E4B-63B1-8CC0-9F0DD0DDD15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51E6DAE-2F5A-8940-0F7E-0CF4C0623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DBB6E8-C0E8-78EE-2330-38FD418B1908}"/>
              </a:ext>
            </a:extLst>
          </p:cNvPr>
          <p:cNvPicPr>
            <a:picLocks noChangeAspect="1"/>
          </p:cNvPicPr>
          <p:nvPr/>
        </p:nvPicPr>
        <p:blipFill>
          <a:blip r:embed="rId3"/>
          <a:stretch>
            <a:fillRect/>
          </a:stretch>
        </p:blipFill>
        <p:spPr>
          <a:xfrm>
            <a:off x="-183624" y="-482539"/>
            <a:ext cx="9303302" cy="2798307"/>
          </a:xfrm>
          <a:prstGeom prst="rect">
            <a:avLst/>
          </a:prstGeom>
        </p:spPr>
      </p:pic>
      <p:sp>
        <p:nvSpPr>
          <p:cNvPr id="2" name="Title 1">
            <a:extLst>
              <a:ext uri="{FF2B5EF4-FFF2-40B4-BE49-F238E27FC236}">
                <a16:creationId xmlns:a16="http://schemas.microsoft.com/office/drawing/2014/main" id="{53EA16BB-CF76-44AB-A8ED-69570D4DD38E}"/>
              </a:ext>
            </a:extLst>
          </p:cNvPr>
          <p:cNvSpPr>
            <a:spLocks noGrp="1"/>
          </p:cNvSpPr>
          <p:nvPr>
            <p:ph type="title"/>
          </p:nvPr>
        </p:nvSpPr>
        <p:spPr>
          <a:xfrm>
            <a:off x="468039" y="215094"/>
            <a:ext cx="5720888" cy="2394291"/>
          </a:xfrm>
        </p:spPr>
        <p:txBody>
          <a:bodyPr>
            <a:normAutofit/>
          </a:bodyPr>
          <a:lstStyle/>
          <a:p>
            <a:r>
              <a:rPr lang="en-GB" b="1" dirty="0"/>
              <a:t>Future meetings?</a:t>
            </a:r>
          </a:p>
        </p:txBody>
      </p:sp>
      <p:sp>
        <p:nvSpPr>
          <p:cNvPr id="3" name="Content Placeholder 2">
            <a:extLst>
              <a:ext uri="{FF2B5EF4-FFF2-40B4-BE49-F238E27FC236}">
                <a16:creationId xmlns:a16="http://schemas.microsoft.com/office/drawing/2014/main" id="{104C9E78-EC6B-A6AC-07C2-26350A77C598}"/>
              </a:ext>
            </a:extLst>
          </p:cNvPr>
          <p:cNvSpPr>
            <a:spLocks noGrp="1"/>
          </p:cNvSpPr>
          <p:nvPr>
            <p:ph idx="1"/>
          </p:nvPr>
        </p:nvSpPr>
        <p:spPr>
          <a:xfrm>
            <a:off x="468039" y="1618134"/>
            <a:ext cx="11363405" cy="5117597"/>
          </a:xfrm>
        </p:spPr>
        <p:txBody>
          <a:bodyPr anchor="ctr">
            <a:normAutofit/>
          </a:bodyPr>
          <a:lstStyle/>
          <a:p>
            <a:pPr marL="0" indent="0">
              <a:buNone/>
            </a:pPr>
            <a:r>
              <a:rPr lang="en-GB" sz="3200" dirty="0"/>
              <a:t>Next time: Tues 15</a:t>
            </a:r>
            <a:r>
              <a:rPr lang="en-GB" sz="3200" baseline="30000" dirty="0"/>
              <a:t>th</a:t>
            </a:r>
            <a:r>
              <a:rPr lang="en-GB" sz="3200" dirty="0"/>
              <a:t> Sept 12.30pm</a:t>
            </a:r>
          </a:p>
          <a:p>
            <a:pPr marL="0" indent="0">
              <a:buNone/>
            </a:pPr>
            <a:endParaRPr lang="en-GB" sz="3200" dirty="0"/>
          </a:p>
          <a:p>
            <a:pPr marL="0" indent="0">
              <a:buNone/>
            </a:pPr>
            <a:r>
              <a:rPr lang="en-GB" sz="3200" dirty="0"/>
              <a:t>More topic suggestions…..?</a:t>
            </a:r>
          </a:p>
          <a:p>
            <a:endParaRPr lang="en-GB" dirty="0"/>
          </a:p>
        </p:txBody>
      </p:sp>
      <p:pic>
        <p:nvPicPr>
          <p:cNvPr id="4" name="Picture 3">
            <a:extLst>
              <a:ext uri="{FF2B5EF4-FFF2-40B4-BE49-F238E27FC236}">
                <a16:creationId xmlns:a16="http://schemas.microsoft.com/office/drawing/2014/main" id="{39770F7F-2AD6-46B2-F312-04AEEB8B396E}"/>
              </a:ext>
            </a:extLst>
          </p:cNvPr>
          <p:cNvPicPr>
            <a:picLocks noChangeAspect="1"/>
          </p:cNvPicPr>
          <p:nvPr/>
        </p:nvPicPr>
        <p:blipFill>
          <a:blip r:embed="rId4"/>
          <a:stretch>
            <a:fillRect/>
          </a:stretch>
        </p:blipFill>
        <p:spPr>
          <a:xfrm>
            <a:off x="0" y="5905226"/>
            <a:ext cx="2280102" cy="737680"/>
          </a:xfrm>
          <a:prstGeom prst="rect">
            <a:avLst/>
          </a:prstGeom>
        </p:spPr>
      </p:pic>
      <p:sp>
        <p:nvSpPr>
          <p:cNvPr id="6" name="TextBox 5">
            <a:extLst>
              <a:ext uri="{FF2B5EF4-FFF2-40B4-BE49-F238E27FC236}">
                <a16:creationId xmlns:a16="http://schemas.microsoft.com/office/drawing/2014/main" id="{073DEE07-8250-2729-77A2-615C41DE10B9}"/>
              </a:ext>
            </a:extLst>
          </p:cNvPr>
          <p:cNvSpPr txBox="1"/>
          <p:nvPr/>
        </p:nvSpPr>
        <p:spPr>
          <a:xfrm>
            <a:off x="4053953" y="5812401"/>
            <a:ext cx="4269947" cy="923330"/>
          </a:xfrm>
          <a:prstGeom prst="rect">
            <a:avLst/>
          </a:prstGeom>
          <a:noFill/>
        </p:spPr>
        <p:txBody>
          <a:bodyPr wrap="square" rtlCol="0">
            <a:spAutoFit/>
          </a:bodyPr>
          <a:lstStyle/>
          <a:p>
            <a:r>
              <a:rPr lang="en-GB" dirty="0"/>
              <a:t>Contact:</a:t>
            </a:r>
          </a:p>
          <a:p>
            <a:r>
              <a:rPr lang="en-GB" dirty="0"/>
              <a:t>annettee@volunteercornwall.org.uk</a:t>
            </a:r>
          </a:p>
          <a:p>
            <a:r>
              <a:rPr lang="en-GB" dirty="0"/>
              <a:t>07849 086510</a:t>
            </a:r>
          </a:p>
        </p:txBody>
      </p:sp>
      <p:pic>
        <p:nvPicPr>
          <p:cNvPr id="7" name="Picture 6">
            <a:extLst>
              <a:ext uri="{FF2B5EF4-FFF2-40B4-BE49-F238E27FC236}">
                <a16:creationId xmlns:a16="http://schemas.microsoft.com/office/drawing/2014/main" id="{1448F9A5-5BC8-9DD4-CE49-B94E8E39DBD9}"/>
              </a:ext>
            </a:extLst>
          </p:cNvPr>
          <p:cNvPicPr>
            <a:picLocks noChangeAspect="1"/>
          </p:cNvPicPr>
          <p:nvPr/>
        </p:nvPicPr>
        <p:blipFill>
          <a:blip r:embed="rId5"/>
          <a:stretch>
            <a:fillRect/>
          </a:stretch>
        </p:blipFill>
        <p:spPr>
          <a:xfrm>
            <a:off x="10286835" y="5480185"/>
            <a:ext cx="1902117" cy="1377815"/>
          </a:xfrm>
          <a:prstGeom prst="rect">
            <a:avLst/>
          </a:prstGeom>
        </p:spPr>
      </p:pic>
    </p:spTree>
    <p:extLst>
      <p:ext uri="{BB962C8B-B14F-4D97-AF65-F5344CB8AC3E}">
        <p14:creationId xmlns:p14="http://schemas.microsoft.com/office/powerpoint/2010/main" val="9188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F545F7-D18F-CDAB-51E1-3B69AA6CA977}"/>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7D45E13-D8DE-B180-BE42-6CB536B42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D9A7A4C-1BC6-9554-5502-F934928C4AAB}"/>
              </a:ext>
            </a:extLst>
          </p:cNvPr>
          <p:cNvPicPr>
            <a:picLocks noChangeAspect="1"/>
          </p:cNvPicPr>
          <p:nvPr/>
        </p:nvPicPr>
        <p:blipFill>
          <a:blip r:embed="rId3"/>
          <a:stretch>
            <a:fillRect/>
          </a:stretch>
        </p:blipFill>
        <p:spPr>
          <a:xfrm>
            <a:off x="-4485300" y="-696273"/>
            <a:ext cx="9303302" cy="2798307"/>
          </a:xfrm>
          <a:prstGeom prst="rect">
            <a:avLst/>
          </a:prstGeom>
        </p:spPr>
      </p:pic>
      <p:sp>
        <p:nvSpPr>
          <p:cNvPr id="2" name="Title 1">
            <a:extLst>
              <a:ext uri="{FF2B5EF4-FFF2-40B4-BE49-F238E27FC236}">
                <a16:creationId xmlns:a16="http://schemas.microsoft.com/office/drawing/2014/main" id="{7C56D85D-63AE-C465-8716-138DA058AAF9}"/>
              </a:ext>
            </a:extLst>
          </p:cNvPr>
          <p:cNvSpPr>
            <a:spLocks noGrp="1"/>
          </p:cNvSpPr>
          <p:nvPr>
            <p:ph type="ctrTitle"/>
          </p:nvPr>
        </p:nvSpPr>
        <p:spPr>
          <a:xfrm>
            <a:off x="381000" y="142862"/>
            <a:ext cx="11516103" cy="1605543"/>
          </a:xfrm>
        </p:spPr>
        <p:txBody>
          <a:bodyPr anchor="ctr">
            <a:normAutofit/>
          </a:bodyPr>
          <a:lstStyle/>
          <a:p>
            <a:r>
              <a:rPr lang="en-GB" b="1" dirty="0">
                <a:effectLst>
                  <a:outerShdw blurRad="38100" dist="38100" dir="2700000" algn="tl">
                    <a:srgbClr val="000000">
                      <a:alpha val="43137"/>
                    </a:srgbClr>
                  </a:outerShdw>
                </a:effectLst>
              </a:rPr>
              <a:t>Gloves Reduction: the story so far</a:t>
            </a:r>
          </a:p>
        </p:txBody>
      </p:sp>
      <p:sp>
        <p:nvSpPr>
          <p:cNvPr id="11" name="sketch line">
            <a:extLst>
              <a:ext uri="{FF2B5EF4-FFF2-40B4-BE49-F238E27FC236}">
                <a16:creationId xmlns:a16="http://schemas.microsoft.com/office/drawing/2014/main" id="{2F6A3F58-9DFD-FD63-8C5E-E781F187F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1D9C64C-17FF-0C65-900F-C66D1908D0AA}"/>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6AB80427-53D3-70B7-E724-6391C599985E}"/>
              </a:ext>
            </a:extLst>
          </p:cNvPr>
          <p:cNvPicPr>
            <a:picLocks noChangeAspect="1"/>
          </p:cNvPicPr>
          <p:nvPr/>
        </p:nvPicPr>
        <p:blipFill>
          <a:blip r:embed="rId5"/>
          <a:stretch>
            <a:fillRect/>
          </a:stretch>
        </p:blipFill>
        <p:spPr>
          <a:xfrm>
            <a:off x="10050759" y="5406869"/>
            <a:ext cx="1900277" cy="1378633"/>
          </a:xfrm>
          <a:prstGeom prst="rect">
            <a:avLst/>
          </a:prstGeom>
        </p:spPr>
      </p:pic>
      <p:sp>
        <p:nvSpPr>
          <p:cNvPr id="12" name="TextBox 11">
            <a:extLst>
              <a:ext uri="{FF2B5EF4-FFF2-40B4-BE49-F238E27FC236}">
                <a16:creationId xmlns:a16="http://schemas.microsoft.com/office/drawing/2014/main" id="{DAAAEEE4-DE4C-1AE2-0568-6DBAD5F9AF12}"/>
              </a:ext>
            </a:extLst>
          </p:cNvPr>
          <p:cNvSpPr txBox="1"/>
          <p:nvPr/>
        </p:nvSpPr>
        <p:spPr>
          <a:xfrm>
            <a:off x="5151334" y="2102034"/>
            <a:ext cx="6960009" cy="3970318"/>
          </a:xfrm>
          <a:prstGeom prst="rect">
            <a:avLst/>
          </a:prstGeom>
          <a:noFill/>
        </p:spPr>
        <p:txBody>
          <a:bodyPr wrap="square" rtlCol="0">
            <a:spAutoFit/>
          </a:bodyPr>
          <a:lstStyle/>
          <a:p>
            <a:pPr marL="457200" indent="-457200">
              <a:buFont typeface="Arial" panose="020B0604020202020204" pitchFamily="34" charset="0"/>
              <a:buChar char="•"/>
            </a:pPr>
            <a:r>
              <a:rPr lang="en-GB" sz="2800" dirty="0"/>
              <a:t>IPC visiting speakers to Waste Watchers in Jan.</a:t>
            </a:r>
          </a:p>
          <a:p>
            <a:pPr marL="457200" indent="-457200">
              <a:buFont typeface="Arial" panose="020B0604020202020204" pitchFamily="34" charset="0"/>
              <a:buChar char="•"/>
            </a:pPr>
            <a:r>
              <a:rPr lang="en-GB" sz="2800" dirty="0"/>
              <a:t>Follow up meeting with Trudi Isherwood (NHSE), Honey Smith (Greener Practice), &amp; Ian Vinall (IPC Norfolk &amp; Waveney)</a:t>
            </a:r>
          </a:p>
          <a:p>
            <a:pPr marL="457200" indent="-457200">
              <a:buFont typeface="Arial" panose="020B0604020202020204" pitchFamily="34" charset="0"/>
              <a:buChar char="•"/>
            </a:pPr>
            <a:r>
              <a:rPr lang="en-GB" sz="2800" dirty="0"/>
              <a:t>Presentation at ‘Supporting General Practice’ meeting.</a:t>
            </a:r>
          </a:p>
          <a:p>
            <a:pPr marL="457200" indent="-457200">
              <a:buFont typeface="Arial" panose="020B0604020202020204" pitchFamily="34" charset="0"/>
              <a:buChar char="•"/>
            </a:pPr>
            <a:r>
              <a:rPr lang="en-GB" sz="2800" dirty="0"/>
              <a:t>Seven practices in Cornwall (so far) interested in Glove Reduction Pilots</a:t>
            </a:r>
          </a:p>
        </p:txBody>
      </p:sp>
      <p:pic>
        <p:nvPicPr>
          <p:cNvPr id="3" name="Picture 2">
            <a:extLst>
              <a:ext uri="{FF2B5EF4-FFF2-40B4-BE49-F238E27FC236}">
                <a16:creationId xmlns:a16="http://schemas.microsoft.com/office/drawing/2014/main" id="{6D6CBF93-72E1-2076-BE4E-4FB8D2F4C201}"/>
              </a:ext>
            </a:extLst>
          </p:cNvPr>
          <p:cNvPicPr>
            <a:picLocks noChangeAspect="1"/>
          </p:cNvPicPr>
          <p:nvPr/>
        </p:nvPicPr>
        <p:blipFill>
          <a:blip r:embed="rId6"/>
          <a:stretch>
            <a:fillRect/>
          </a:stretch>
        </p:blipFill>
        <p:spPr>
          <a:xfrm>
            <a:off x="80655" y="2371212"/>
            <a:ext cx="4951427" cy="2798306"/>
          </a:xfrm>
          <a:prstGeom prst="rect">
            <a:avLst/>
          </a:prstGeom>
        </p:spPr>
      </p:pic>
    </p:spTree>
    <p:extLst>
      <p:ext uri="{BB962C8B-B14F-4D97-AF65-F5344CB8AC3E}">
        <p14:creationId xmlns:p14="http://schemas.microsoft.com/office/powerpoint/2010/main" val="102453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45DA75-A593-C193-A0C0-15808D088CCA}"/>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3C0F121-6612-E00C-7EF8-1D2583AC9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C654CB9-9F99-5A0C-2F81-8A777377AA2B}"/>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D1F06D7E-10E4-CC15-DD77-79C9BFFA69BA}"/>
              </a:ext>
            </a:extLst>
          </p:cNvPr>
          <p:cNvSpPr>
            <a:spLocks noGrp="1"/>
          </p:cNvSpPr>
          <p:nvPr>
            <p:ph type="ctrTitle"/>
          </p:nvPr>
        </p:nvSpPr>
        <p:spPr>
          <a:xfrm>
            <a:off x="123420" y="75225"/>
            <a:ext cx="9796662" cy="1605543"/>
          </a:xfrm>
        </p:spPr>
        <p:txBody>
          <a:bodyPr anchor="ctr">
            <a:normAutofit/>
          </a:bodyPr>
          <a:lstStyle/>
          <a:p>
            <a:r>
              <a:rPr lang="en-GB" dirty="0"/>
              <a:t>Why look at glove use now?</a:t>
            </a:r>
          </a:p>
        </p:txBody>
      </p:sp>
      <p:sp>
        <p:nvSpPr>
          <p:cNvPr id="11" name="sketch line">
            <a:extLst>
              <a:ext uri="{FF2B5EF4-FFF2-40B4-BE49-F238E27FC236}">
                <a16:creationId xmlns:a16="http://schemas.microsoft.com/office/drawing/2014/main" id="{E312F548-C9C7-6F20-682D-68E367681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5E0D66F-E37A-7BBF-8DFB-7DE7FC8055D0}"/>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FE5E3232-B7B4-2DAA-A53A-F84C4A0E808E}"/>
              </a:ext>
            </a:extLst>
          </p:cNvPr>
          <p:cNvPicPr>
            <a:picLocks noChangeAspect="1"/>
          </p:cNvPicPr>
          <p:nvPr/>
        </p:nvPicPr>
        <p:blipFill>
          <a:blip r:embed="rId5"/>
          <a:stretch>
            <a:fillRect/>
          </a:stretch>
        </p:blipFill>
        <p:spPr>
          <a:xfrm>
            <a:off x="10050759" y="5406869"/>
            <a:ext cx="1900277" cy="1378633"/>
          </a:xfrm>
          <a:prstGeom prst="rect">
            <a:avLst/>
          </a:prstGeom>
        </p:spPr>
      </p:pic>
      <p:sp>
        <p:nvSpPr>
          <p:cNvPr id="4" name="TextBox 3">
            <a:extLst>
              <a:ext uri="{FF2B5EF4-FFF2-40B4-BE49-F238E27FC236}">
                <a16:creationId xmlns:a16="http://schemas.microsoft.com/office/drawing/2014/main" id="{CE00249C-BB9E-DA31-F3E3-B2C146FCFA8B}"/>
              </a:ext>
            </a:extLst>
          </p:cNvPr>
          <p:cNvSpPr txBox="1"/>
          <p:nvPr/>
        </p:nvSpPr>
        <p:spPr>
          <a:xfrm>
            <a:off x="240964" y="1544084"/>
            <a:ext cx="11827616" cy="4401205"/>
          </a:xfrm>
          <a:prstGeom prst="rect">
            <a:avLst/>
          </a:prstGeom>
          <a:noFill/>
        </p:spPr>
        <p:txBody>
          <a:bodyPr wrap="square" rtlCol="0">
            <a:spAutoFit/>
          </a:bodyPr>
          <a:lstStyle/>
          <a:p>
            <a:r>
              <a:rPr lang="en-GB" sz="2800" dirty="0"/>
              <a:t>Glove use rose through the Covid 19 Pandemic, with gloves used for most interactions with patients.</a:t>
            </a:r>
          </a:p>
          <a:p>
            <a:endParaRPr lang="en-GB" sz="2800" dirty="0"/>
          </a:p>
          <a:p>
            <a:r>
              <a:rPr lang="en-GB" sz="2800" dirty="0"/>
              <a:t>Infection Prevention &amp; Control (IPC) can reset the correct message about when gloves should be worn.</a:t>
            </a:r>
          </a:p>
          <a:p>
            <a:endParaRPr lang="en-GB" sz="2800" dirty="0"/>
          </a:p>
          <a:p>
            <a:r>
              <a:rPr lang="en-GB" sz="2800" dirty="0"/>
              <a:t>Every year the NHS uses 1.7 billion nitrile gloves, costing 48 million pounds.</a:t>
            </a:r>
          </a:p>
          <a:p>
            <a:endParaRPr lang="en-GB" sz="2800" dirty="0"/>
          </a:p>
          <a:p>
            <a:r>
              <a:rPr lang="en-GB" sz="2800" dirty="0"/>
              <a:t>There is also the cost of disposal, which is often in high temperature incineration in Clinical Waste streams.</a:t>
            </a:r>
          </a:p>
        </p:txBody>
      </p:sp>
      <p:pic>
        <p:nvPicPr>
          <p:cNvPr id="3" name="Picture 2">
            <a:extLst>
              <a:ext uri="{FF2B5EF4-FFF2-40B4-BE49-F238E27FC236}">
                <a16:creationId xmlns:a16="http://schemas.microsoft.com/office/drawing/2014/main" id="{31E353AD-E2B3-9B7B-949E-2506C5FC9D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037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19F1E1-5598-4EFF-516A-170C17460600}"/>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4A84ED31-2792-5C0B-C29E-96A03797F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CE4A6DE-D33F-0F52-507C-DFB928853AAD}"/>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F57E9D53-CD87-ED3E-59E1-FD218B12F257}"/>
              </a:ext>
            </a:extLst>
          </p:cNvPr>
          <p:cNvSpPr>
            <a:spLocks noGrp="1"/>
          </p:cNvSpPr>
          <p:nvPr>
            <p:ph type="ctrTitle"/>
          </p:nvPr>
        </p:nvSpPr>
        <p:spPr>
          <a:xfrm>
            <a:off x="0" y="113415"/>
            <a:ext cx="9707880" cy="1605543"/>
          </a:xfrm>
        </p:spPr>
        <p:txBody>
          <a:bodyPr anchor="ctr">
            <a:normAutofit fontScale="90000"/>
          </a:bodyPr>
          <a:lstStyle/>
          <a:p>
            <a:r>
              <a:rPr lang="en-GB" b="1" dirty="0">
                <a:effectLst>
                  <a:outerShdw blurRad="38100" dist="38100" dir="2700000" algn="tl">
                    <a:srgbClr val="000000">
                      <a:alpha val="43137"/>
                    </a:srgbClr>
                  </a:outerShdw>
                </a:effectLst>
              </a:rPr>
              <a:t>Glove Reduction in Primary Care</a:t>
            </a:r>
          </a:p>
        </p:txBody>
      </p:sp>
      <p:sp>
        <p:nvSpPr>
          <p:cNvPr id="11" name="sketch line">
            <a:extLst>
              <a:ext uri="{FF2B5EF4-FFF2-40B4-BE49-F238E27FC236}">
                <a16:creationId xmlns:a16="http://schemas.microsoft.com/office/drawing/2014/main" id="{E6DF887F-91C1-5D2B-1F74-F92F799FB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56E547A-E05E-4ADC-D1FB-3AA51A4942CD}"/>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68DE2F23-CF66-395B-2A5D-684BE9E42C83}"/>
              </a:ext>
            </a:extLst>
          </p:cNvPr>
          <p:cNvPicPr>
            <a:picLocks noChangeAspect="1"/>
          </p:cNvPicPr>
          <p:nvPr/>
        </p:nvPicPr>
        <p:blipFill>
          <a:blip r:embed="rId5"/>
          <a:stretch>
            <a:fillRect/>
          </a:stretch>
        </p:blipFill>
        <p:spPr>
          <a:xfrm>
            <a:off x="10050759" y="5406869"/>
            <a:ext cx="1900277" cy="1378633"/>
          </a:xfrm>
          <a:prstGeom prst="rect">
            <a:avLst/>
          </a:prstGeom>
        </p:spPr>
      </p:pic>
      <p:sp>
        <p:nvSpPr>
          <p:cNvPr id="4" name="TextBox 3">
            <a:extLst>
              <a:ext uri="{FF2B5EF4-FFF2-40B4-BE49-F238E27FC236}">
                <a16:creationId xmlns:a16="http://schemas.microsoft.com/office/drawing/2014/main" id="{999E60C6-C69E-8D92-1C6A-5675921C5291}"/>
              </a:ext>
            </a:extLst>
          </p:cNvPr>
          <p:cNvSpPr txBox="1"/>
          <p:nvPr/>
        </p:nvSpPr>
        <p:spPr>
          <a:xfrm>
            <a:off x="409722" y="1627001"/>
            <a:ext cx="11372556" cy="4266681"/>
          </a:xfrm>
          <a:prstGeom prst="rect">
            <a:avLst/>
          </a:prstGeom>
          <a:noFill/>
        </p:spPr>
        <p:txBody>
          <a:bodyPr wrap="square" rtlCol="0">
            <a:spAutoFit/>
          </a:bodyPr>
          <a:lstStyle/>
          <a:p>
            <a:r>
              <a:rPr lang="en-GB" sz="2400" b="1" dirty="0"/>
              <a:t>Background</a:t>
            </a:r>
          </a:p>
          <a:p>
            <a:r>
              <a:rPr lang="en-GB" sz="2400" dirty="0"/>
              <a:t>Glove reduction programmes spread from hospital trusts into primary care and care homes. The</a:t>
            </a:r>
            <a:r>
              <a:rPr lang="en-GB" sz="2400" dirty="0">
                <a:solidFill>
                  <a:srgbClr val="202A30"/>
                </a:solidFill>
                <a:ea typeface="Times New Roman" panose="02020603050405020304" pitchFamily="18" charset="0"/>
              </a:rPr>
              <a:t> N&amp;W ICB IPAC team ran </a:t>
            </a:r>
            <a:r>
              <a:rPr lang="en-GB" sz="2400" dirty="0"/>
              <a:t>a pilot across 3 Norfolk GP Practices from July to Sept 2023.</a:t>
            </a:r>
          </a:p>
          <a:p>
            <a:endParaRPr lang="en-GB" sz="2400" dirty="0"/>
          </a:p>
          <a:p>
            <a:r>
              <a:rPr lang="en-GB" sz="2400" b="1" dirty="0"/>
              <a:t>Aim of programme</a:t>
            </a:r>
          </a:p>
          <a:p>
            <a:pPr fontAlgn="base">
              <a:lnSpc>
                <a:spcPct val="107000"/>
              </a:lnSpc>
            </a:pPr>
            <a:r>
              <a:rPr lang="en-GB" sz="2400" kern="100" dirty="0">
                <a:solidFill>
                  <a:srgbClr val="202A30"/>
                </a:solidFill>
                <a:ea typeface="Times New Roman" panose="02020603050405020304" pitchFamily="18" charset="0"/>
              </a:rPr>
              <a:t>Improved staff and patient experience</a:t>
            </a:r>
          </a:p>
          <a:p>
            <a:pPr fontAlgn="base">
              <a:lnSpc>
                <a:spcPct val="107000"/>
              </a:lnSpc>
            </a:pPr>
            <a:r>
              <a:rPr lang="en-GB" sz="2400" kern="100" dirty="0">
                <a:solidFill>
                  <a:srgbClr val="202A30"/>
                </a:solidFill>
                <a:ea typeface="Times New Roman" panose="02020603050405020304" pitchFamily="18" charset="0"/>
              </a:rPr>
              <a:t>Prevention of inappropriate glove use associated infection risks </a:t>
            </a:r>
          </a:p>
          <a:p>
            <a:pPr fontAlgn="base">
              <a:lnSpc>
                <a:spcPct val="107000"/>
              </a:lnSpc>
            </a:pPr>
            <a:r>
              <a:rPr lang="en-GB" sz="2400" kern="100" dirty="0">
                <a:solidFill>
                  <a:srgbClr val="202A30"/>
                </a:solidFill>
                <a:ea typeface="Times New Roman" panose="02020603050405020304" pitchFamily="18" charset="0"/>
              </a:rPr>
              <a:t>Reduction in spend on gloves</a:t>
            </a:r>
          </a:p>
          <a:p>
            <a:pPr fontAlgn="base">
              <a:lnSpc>
                <a:spcPct val="107000"/>
              </a:lnSpc>
            </a:pPr>
            <a:r>
              <a:rPr lang="en-GB" sz="2400" kern="100" dirty="0">
                <a:solidFill>
                  <a:srgbClr val="202A30"/>
                </a:solidFill>
                <a:ea typeface="Times New Roman" panose="02020603050405020304" pitchFamily="18" charset="0"/>
              </a:rPr>
              <a:t>Reduction in waste and positive environmental impact </a:t>
            </a:r>
          </a:p>
          <a:p>
            <a:pPr fontAlgn="base">
              <a:lnSpc>
                <a:spcPct val="107000"/>
              </a:lnSpc>
              <a:spcAft>
                <a:spcPts val="600"/>
              </a:spcAft>
            </a:pPr>
            <a:r>
              <a:rPr lang="en-GB" sz="2400" kern="100" dirty="0">
                <a:solidFill>
                  <a:srgbClr val="202A30"/>
                </a:solidFill>
                <a:ea typeface="Times New Roman" panose="02020603050405020304" pitchFamily="18" charset="0"/>
              </a:rPr>
              <a:t>Cost reduction in waste removal</a:t>
            </a:r>
            <a:endParaRPr lang="en-GB" sz="2400" kern="100" dirty="0">
              <a:ea typeface="Calibri" panose="020F0502020204030204" pitchFamily="34" charset="0"/>
            </a:endParaRPr>
          </a:p>
        </p:txBody>
      </p:sp>
      <p:pic>
        <p:nvPicPr>
          <p:cNvPr id="3" name="Picture 2">
            <a:extLst>
              <a:ext uri="{FF2B5EF4-FFF2-40B4-BE49-F238E27FC236}">
                <a16:creationId xmlns:a16="http://schemas.microsoft.com/office/drawing/2014/main" id="{D3B79A10-BD69-84A8-6244-C42821806B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043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 calcmode="lin" valueType="num">
                                      <p:cBhvr additive="base">
                                        <p:cTn id="2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 calcmode="lin" valueType="num">
                                      <p:cBhvr additive="base">
                                        <p:cTn id="3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 calcmode="lin" valueType="num">
                                      <p:cBhvr additive="base">
                                        <p:cTn id="3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346970-CC56-849C-0203-C574F302E811}"/>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15DC566-AE83-4B15-0FF2-F816BE0AF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CECD005-C1D1-A9D9-ADF6-8C9F6EC16745}"/>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E8EC132D-228B-1A7C-F2C0-770677DBFAEC}"/>
              </a:ext>
            </a:extLst>
          </p:cNvPr>
          <p:cNvSpPr>
            <a:spLocks noGrp="1"/>
          </p:cNvSpPr>
          <p:nvPr>
            <p:ph type="ctrTitle"/>
          </p:nvPr>
        </p:nvSpPr>
        <p:spPr>
          <a:xfrm>
            <a:off x="123419" y="147723"/>
            <a:ext cx="12009863" cy="1605543"/>
          </a:xfrm>
        </p:spPr>
        <p:txBody>
          <a:bodyPr anchor="ctr">
            <a:normAutofit/>
          </a:bodyPr>
          <a:lstStyle/>
          <a:p>
            <a:r>
              <a:rPr lang="en-GB" b="1" dirty="0">
                <a:effectLst>
                  <a:outerShdw blurRad="38100" dist="38100" dir="2700000" algn="tl">
                    <a:srgbClr val="000000">
                      <a:alpha val="43137"/>
                    </a:srgbClr>
                  </a:outerShdw>
                </a:effectLst>
              </a:rPr>
              <a:t>Pilot Process</a:t>
            </a:r>
          </a:p>
        </p:txBody>
      </p:sp>
      <p:sp>
        <p:nvSpPr>
          <p:cNvPr id="11" name="sketch line">
            <a:extLst>
              <a:ext uri="{FF2B5EF4-FFF2-40B4-BE49-F238E27FC236}">
                <a16:creationId xmlns:a16="http://schemas.microsoft.com/office/drawing/2014/main" id="{4D4129C8-7F55-C7AC-ABB4-CF0C43676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33F5F34-6B06-0174-3D76-7523F3CA9D1D}"/>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E0DEFF6C-A938-B1FE-24BF-83AEF55E85AF}"/>
              </a:ext>
            </a:extLst>
          </p:cNvPr>
          <p:cNvPicPr>
            <a:picLocks noChangeAspect="1"/>
          </p:cNvPicPr>
          <p:nvPr/>
        </p:nvPicPr>
        <p:blipFill>
          <a:blip r:embed="rId5"/>
          <a:stretch>
            <a:fillRect/>
          </a:stretch>
        </p:blipFill>
        <p:spPr>
          <a:xfrm>
            <a:off x="10050759" y="5406869"/>
            <a:ext cx="1900277" cy="1378633"/>
          </a:xfrm>
          <a:prstGeom prst="rect">
            <a:avLst/>
          </a:prstGeom>
        </p:spPr>
      </p:pic>
      <p:graphicFrame>
        <p:nvGraphicFramePr>
          <p:cNvPr id="3" name="Text Placeholder 2">
            <a:extLst>
              <a:ext uri="{FF2B5EF4-FFF2-40B4-BE49-F238E27FC236}">
                <a16:creationId xmlns:a16="http://schemas.microsoft.com/office/drawing/2014/main" id="{15BA5F98-0A9C-E081-F728-7D33EB245BA3}"/>
              </a:ext>
            </a:extLst>
          </p:cNvPr>
          <p:cNvGraphicFramePr>
            <a:graphicFrameLocks/>
          </p:cNvGraphicFramePr>
          <p:nvPr>
            <p:extLst>
              <p:ext uri="{D42A27DB-BD31-4B8C-83A1-F6EECF244321}">
                <p14:modId xmlns:p14="http://schemas.microsoft.com/office/powerpoint/2010/main" val="2603478608"/>
              </p:ext>
            </p:extLst>
          </p:nvPr>
        </p:nvGraphicFramePr>
        <p:xfrm>
          <a:off x="432082" y="1524185"/>
          <a:ext cx="10805160" cy="4572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4">
            <a:extLst>
              <a:ext uri="{FF2B5EF4-FFF2-40B4-BE49-F238E27FC236}">
                <a16:creationId xmlns:a16="http://schemas.microsoft.com/office/drawing/2014/main" id="{1FE739AD-8C77-DAE2-1BD7-04CEB7224D81}"/>
              </a:ext>
            </a:extLst>
          </p:cNvPr>
          <p:cNvPicPr>
            <a:picLocks noChangeAspect="1"/>
          </p:cNvPicPr>
          <p:nvPr/>
        </p:nvPicPr>
        <p:blipFill>
          <a:blip r:embed="rId11"/>
          <a:stretch>
            <a:fillRect/>
          </a:stretch>
        </p:blipFill>
        <p:spPr>
          <a:xfrm>
            <a:off x="8253593" y="3716225"/>
            <a:ext cx="3594331" cy="3661786"/>
          </a:xfrm>
          <a:prstGeom prst="rect">
            <a:avLst/>
          </a:prstGeom>
        </p:spPr>
      </p:pic>
      <p:pic>
        <p:nvPicPr>
          <p:cNvPr id="8" name="Picture 7">
            <a:extLst>
              <a:ext uri="{FF2B5EF4-FFF2-40B4-BE49-F238E27FC236}">
                <a16:creationId xmlns:a16="http://schemas.microsoft.com/office/drawing/2014/main" id="{37B826CD-4BB4-3F78-C3FF-7B48B4BC32F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522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ABE805-2B13-AA2C-6BDC-30B152A02652}"/>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54827FBA-1A2B-6BC3-4C17-6CBA0A225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59EA92-A58B-6989-4B56-E9590A256765}"/>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F30AB0B3-4A71-177D-F848-FC1151499CD0}"/>
              </a:ext>
            </a:extLst>
          </p:cNvPr>
          <p:cNvSpPr>
            <a:spLocks noGrp="1"/>
          </p:cNvSpPr>
          <p:nvPr>
            <p:ph type="ctrTitle"/>
          </p:nvPr>
        </p:nvSpPr>
        <p:spPr>
          <a:xfrm>
            <a:off x="-1235620" y="72498"/>
            <a:ext cx="12009863" cy="1605543"/>
          </a:xfrm>
        </p:spPr>
        <p:txBody>
          <a:bodyPr anchor="ctr">
            <a:normAutofit/>
          </a:bodyPr>
          <a:lstStyle/>
          <a:p>
            <a:r>
              <a:rPr lang="en-GB" b="1" dirty="0">
                <a:effectLst>
                  <a:outerShdw blurRad="38100" dist="38100" dir="2700000" algn="tl">
                    <a:srgbClr val="000000">
                      <a:alpha val="43137"/>
                    </a:srgbClr>
                  </a:outerShdw>
                </a:effectLst>
              </a:rPr>
              <a:t>Pilot Results (in N&amp;W)</a:t>
            </a:r>
          </a:p>
        </p:txBody>
      </p:sp>
      <p:sp>
        <p:nvSpPr>
          <p:cNvPr id="11" name="sketch line">
            <a:extLst>
              <a:ext uri="{FF2B5EF4-FFF2-40B4-BE49-F238E27FC236}">
                <a16:creationId xmlns:a16="http://schemas.microsoft.com/office/drawing/2014/main" id="{454F0C50-A7FC-2AC2-96C2-731ADF2A8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EB10BAD-FD6C-491B-BCA2-0A678147183A}"/>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02BEE178-7F9F-37CE-00C1-6F06A6F170A0}"/>
              </a:ext>
            </a:extLst>
          </p:cNvPr>
          <p:cNvPicPr>
            <a:picLocks noChangeAspect="1"/>
          </p:cNvPicPr>
          <p:nvPr/>
        </p:nvPicPr>
        <p:blipFill>
          <a:blip r:embed="rId5"/>
          <a:stretch>
            <a:fillRect/>
          </a:stretch>
        </p:blipFill>
        <p:spPr>
          <a:xfrm>
            <a:off x="10291723" y="5516979"/>
            <a:ext cx="1900277" cy="1378633"/>
          </a:xfrm>
          <a:prstGeom prst="rect">
            <a:avLst/>
          </a:prstGeom>
        </p:spPr>
      </p:pic>
      <p:sp>
        <p:nvSpPr>
          <p:cNvPr id="4" name="TextBox 3">
            <a:extLst>
              <a:ext uri="{FF2B5EF4-FFF2-40B4-BE49-F238E27FC236}">
                <a16:creationId xmlns:a16="http://schemas.microsoft.com/office/drawing/2014/main" id="{AA2A131C-1097-BA53-018D-0AEB6B6A165C}"/>
              </a:ext>
            </a:extLst>
          </p:cNvPr>
          <p:cNvSpPr txBox="1"/>
          <p:nvPr/>
        </p:nvSpPr>
        <p:spPr>
          <a:xfrm>
            <a:off x="240964" y="1627001"/>
            <a:ext cx="11710072" cy="4154984"/>
          </a:xfrm>
          <a:prstGeom prst="rect">
            <a:avLst/>
          </a:prstGeom>
          <a:noFill/>
        </p:spPr>
        <p:txBody>
          <a:bodyPr wrap="square" rtlCol="0">
            <a:spAutoFit/>
          </a:bodyPr>
          <a:lstStyle/>
          <a:p>
            <a:r>
              <a:rPr lang="en-GB" sz="2400" dirty="0"/>
              <a:t>The post pilot questionnaire data showed that staff perceptions of correct glove use had significantly improved.</a:t>
            </a:r>
            <a:endParaRPr lang="en-GB" sz="2400" dirty="0">
              <a:solidFill>
                <a:srgbClr val="202A30"/>
              </a:solidFill>
              <a:ea typeface="Times New Roman" panose="02020603050405020304" pitchFamily="18" charset="0"/>
            </a:endParaRPr>
          </a:p>
          <a:p>
            <a:r>
              <a:rPr lang="en-GB" sz="2400" dirty="0">
                <a:solidFill>
                  <a:srgbClr val="202A30"/>
                </a:solidFill>
                <a:ea typeface="Times New Roman" panose="02020603050405020304" pitchFamily="18" charset="0"/>
              </a:rPr>
              <a:t>This change has been seen in all 3 practices (West, Norwich, North )</a:t>
            </a:r>
          </a:p>
          <a:p>
            <a:r>
              <a:rPr lang="en-GB" sz="2400" dirty="0">
                <a:solidFill>
                  <a:srgbClr val="202A30"/>
                </a:solidFill>
                <a:ea typeface="Times New Roman" panose="02020603050405020304" pitchFamily="18" charset="0"/>
              </a:rPr>
              <a:t>Examples of when gloves were being worn inappropriately prior to the pilot include:</a:t>
            </a:r>
          </a:p>
          <a:p>
            <a:r>
              <a:rPr lang="en-GB" sz="2400" dirty="0">
                <a:solidFill>
                  <a:srgbClr val="202A30"/>
                </a:solidFill>
                <a:ea typeface="Times New Roman" panose="02020603050405020304" pitchFamily="18" charset="0"/>
              </a:rPr>
              <a:t>- when taking a patient’s pulse or blood pressure or temperature</a:t>
            </a:r>
          </a:p>
          <a:p>
            <a:r>
              <a:rPr lang="en-GB" sz="2400" dirty="0">
                <a:solidFill>
                  <a:srgbClr val="202A30"/>
                </a:solidFill>
                <a:ea typeface="Times New Roman" panose="02020603050405020304" pitchFamily="18" charset="0"/>
              </a:rPr>
              <a:t>- when typing on a keyboard </a:t>
            </a:r>
          </a:p>
          <a:p>
            <a:r>
              <a:rPr lang="en-GB" sz="2400" dirty="0">
                <a:solidFill>
                  <a:srgbClr val="202A30"/>
                </a:solidFill>
                <a:ea typeface="Times New Roman" panose="02020603050405020304" pitchFamily="18" charset="0"/>
              </a:rPr>
              <a:t>- when giving a vaccine</a:t>
            </a:r>
          </a:p>
          <a:p>
            <a:pPr>
              <a:buFontTx/>
              <a:buChar char="-"/>
            </a:pPr>
            <a:r>
              <a:rPr lang="en-GB" sz="2400" dirty="0">
                <a:solidFill>
                  <a:srgbClr val="202A30"/>
                </a:solidFill>
                <a:ea typeface="Times New Roman" panose="02020603050405020304" pitchFamily="18" charset="0"/>
              </a:rPr>
              <a:t> when taking a patient’s weight</a:t>
            </a:r>
          </a:p>
          <a:p>
            <a:endParaRPr lang="en-GB" sz="2400" dirty="0">
              <a:solidFill>
                <a:srgbClr val="202A30"/>
              </a:solidFill>
              <a:ea typeface="Times New Roman" panose="02020603050405020304" pitchFamily="18" charset="0"/>
            </a:endParaRPr>
          </a:p>
          <a:p>
            <a:r>
              <a:rPr lang="en-GB" sz="2400" dirty="0">
                <a:solidFill>
                  <a:srgbClr val="202A30"/>
                </a:solidFill>
                <a:ea typeface="Times New Roman" panose="02020603050405020304" pitchFamily="18" charset="0"/>
              </a:rPr>
              <a:t>One practice reported a 4500 glove reduction usage during the 3-month pilot period.</a:t>
            </a:r>
          </a:p>
          <a:p>
            <a:r>
              <a:rPr lang="en-GB" sz="2400" dirty="0">
                <a:solidFill>
                  <a:srgbClr val="202A30"/>
                </a:solidFill>
                <a:ea typeface="Times New Roman" panose="02020603050405020304" pitchFamily="18" charset="0"/>
              </a:rPr>
              <a:t>£216 saved, 22.5 boxes gloves saved, 117,000g (CO2e) reduction in carbon emissions saved.</a:t>
            </a:r>
          </a:p>
        </p:txBody>
      </p:sp>
      <p:pic>
        <p:nvPicPr>
          <p:cNvPr id="3" name="Picture 2">
            <a:extLst>
              <a:ext uri="{FF2B5EF4-FFF2-40B4-BE49-F238E27FC236}">
                <a16:creationId xmlns:a16="http://schemas.microsoft.com/office/drawing/2014/main" id="{F4305943-D6D0-EEEF-05F1-3225A54F00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0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71311D-30C4-20E0-4883-4F69BD35ECA1}"/>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FE7898E8-02D7-EFA2-9365-9DC39C6C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D9D3D5-E2D6-9A3F-B815-634A73F51C99}"/>
              </a:ext>
            </a:extLst>
          </p:cNvPr>
          <p:cNvPicPr>
            <a:picLocks noChangeAspect="1"/>
          </p:cNvPicPr>
          <p:nvPr/>
        </p:nvPicPr>
        <p:blipFill>
          <a:blip r:embed="rId3"/>
          <a:stretch>
            <a:fillRect/>
          </a:stretch>
        </p:blipFill>
        <p:spPr>
          <a:xfrm>
            <a:off x="-677445" y="-1349028"/>
            <a:ext cx="9303302" cy="2798307"/>
          </a:xfrm>
          <a:prstGeom prst="rect">
            <a:avLst/>
          </a:prstGeom>
        </p:spPr>
      </p:pic>
      <p:sp>
        <p:nvSpPr>
          <p:cNvPr id="2" name="Title 1">
            <a:extLst>
              <a:ext uri="{FF2B5EF4-FFF2-40B4-BE49-F238E27FC236}">
                <a16:creationId xmlns:a16="http://schemas.microsoft.com/office/drawing/2014/main" id="{8546622D-A3B3-DD91-9093-4CAC6EA3B766}"/>
              </a:ext>
            </a:extLst>
          </p:cNvPr>
          <p:cNvSpPr>
            <a:spLocks noGrp="1"/>
          </p:cNvSpPr>
          <p:nvPr>
            <p:ph type="ctrTitle"/>
          </p:nvPr>
        </p:nvSpPr>
        <p:spPr>
          <a:xfrm>
            <a:off x="-1235620" y="72498"/>
            <a:ext cx="12009863" cy="1605543"/>
          </a:xfrm>
        </p:spPr>
        <p:txBody>
          <a:bodyPr anchor="ctr">
            <a:normAutofit/>
          </a:bodyPr>
          <a:lstStyle/>
          <a:p>
            <a:r>
              <a:rPr lang="en-GB" b="1" dirty="0">
                <a:effectLst>
                  <a:outerShdw blurRad="38100" dist="38100" dir="2700000" algn="tl">
                    <a:srgbClr val="000000">
                      <a:alpha val="43137"/>
                    </a:srgbClr>
                  </a:outerShdw>
                </a:effectLst>
              </a:rPr>
              <a:t>Changing Perceptions</a:t>
            </a:r>
          </a:p>
        </p:txBody>
      </p:sp>
      <p:sp>
        <p:nvSpPr>
          <p:cNvPr id="11" name="sketch line">
            <a:extLst>
              <a:ext uri="{FF2B5EF4-FFF2-40B4-BE49-F238E27FC236}">
                <a16:creationId xmlns:a16="http://schemas.microsoft.com/office/drawing/2014/main" id="{5AB6E394-3AEF-E7A6-649C-7AE095F75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38745C7-366B-CEF7-255F-175ED804CBC8}"/>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DCAFE0AF-918C-B8D5-A91E-D793B9E9FAB6}"/>
              </a:ext>
            </a:extLst>
          </p:cNvPr>
          <p:cNvPicPr>
            <a:picLocks noChangeAspect="1"/>
          </p:cNvPicPr>
          <p:nvPr/>
        </p:nvPicPr>
        <p:blipFill>
          <a:blip r:embed="rId5"/>
          <a:stretch>
            <a:fillRect/>
          </a:stretch>
        </p:blipFill>
        <p:spPr>
          <a:xfrm>
            <a:off x="10291723" y="5516979"/>
            <a:ext cx="1900277" cy="1378633"/>
          </a:xfrm>
          <a:prstGeom prst="rect">
            <a:avLst/>
          </a:prstGeom>
        </p:spPr>
      </p:pic>
      <p:sp>
        <p:nvSpPr>
          <p:cNvPr id="4" name="TextBox 3">
            <a:extLst>
              <a:ext uri="{FF2B5EF4-FFF2-40B4-BE49-F238E27FC236}">
                <a16:creationId xmlns:a16="http://schemas.microsoft.com/office/drawing/2014/main" id="{EA0850F4-FA7C-804D-729B-1AA63C7C835D}"/>
              </a:ext>
            </a:extLst>
          </p:cNvPr>
          <p:cNvSpPr txBox="1"/>
          <p:nvPr/>
        </p:nvSpPr>
        <p:spPr>
          <a:xfrm>
            <a:off x="182192" y="1546811"/>
            <a:ext cx="11827616" cy="4524315"/>
          </a:xfrm>
          <a:prstGeom prst="rect">
            <a:avLst/>
          </a:prstGeom>
          <a:noFill/>
        </p:spPr>
        <p:txBody>
          <a:bodyPr wrap="square" rtlCol="0">
            <a:spAutoFit/>
          </a:bodyPr>
          <a:lstStyle/>
          <a:p>
            <a:r>
              <a:rPr lang="en-GB" sz="2400" dirty="0"/>
              <a:t>Patients' perceptions and expectations that staff should wear gloves has increased post pandemic.</a:t>
            </a:r>
          </a:p>
          <a:p>
            <a:endParaRPr lang="en-GB" sz="2400" dirty="0"/>
          </a:p>
          <a:p>
            <a:r>
              <a:rPr lang="en-GB" sz="2400" dirty="0"/>
              <a:t>Research has shown that nurses and other health care professionals wear gloves because they think it protects their patients in some way.</a:t>
            </a:r>
          </a:p>
          <a:p>
            <a:endParaRPr lang="en-GB" sz="2400" dirty="0"/>
          </a:p>
          <a:p>
            <a:r>
              <a:rPr lang="en-GB" sz="2400" dirty="0"/>
              <a:t>Staff feel protected and can then forget to undertake hand hygiene.</a:t>
            </a:r>
          </a:p>
          <a:p>
            <a:endParaRPr lang="en-GB" sz="2400" dirty="0"/>
          </a:p>
          <a:p>
            <a:r>
              <a:rPr lang="en-GB" sz="2400" dirty="0"/>
              <a:t>Gloves are not a substitute to good hand hygiene.</a:t>
            </a:r>
          </a:p>
          <a:p>
            <a:endParaRPr lang="en-GB" sz="2400" dirty="0"/>
          </a:p>
          <a:p>
            <a:r>
              <a:rPr lang="en-GB" sz="2400" dirty="0"/>
              <a:t>Hand hygiene is one of the most highly effective ways of protecting staff and patients and this can often be forgotten when staff are wearing gloves.</a:t>
            </a:r>
          </a:p>
        </p:txBody>
      </p:sp>
      <p:pic>
        <p:nvPicPr>
          <p:cNvPr id="3" name="Picture 2">
            <a:extLst>
              <a:ext uri="{FF2B5EF4-FFF2-40B4-BE49-F238E27FC236}">
                <a16:creationId xmlns:a16="http://schemas.microsoft.com/office/drawing/2014/main" id="{22BCE92D-0732-3FFF-21C6-452F0822DC9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430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BBB45F-992D-F086-545F-A719726874A5}"/>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69D89AF1-A537-2B6B-EF1E-9CFB15FF1D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2B334E-6B03-10DE-91F6-4E878FAB9D58}"/>
              </a:ext>
            </a:extLst>
          </p:cNvPr>
          <p:cNvSpPr>
            <a:spLocks noGrp="1"/>
          </p:cNvSpPr>
          <p:nvPr>
            <p:ph type="ctrTitle"/>
          </p:nvPr>
        </p:nvSpPr>
        <p:spPr>
          <a:xfrm>
            <a:off x="-1235620" y="72498"/>
            <a:ext cx="12009863" cy="1605543"/>
          </a:xfrm>
        </p:spPr>
        <p:txBody>
          <a:bodyPr anchor="ctr">
            <a:normAutofit/>
          </a:bodyPr>
          <a:lstStyle/>
          <a:p>
            <a:r>
              <a:rPr lang="en-GB" b="1" dirty="0">
                <a:effectLst>
                  <a:outerShdw blurRad="38100" dist="38100" dir="2700000" algn="tl">
                    <a:srgbClr val="000000">
                      <a:alpha val="43137"/>
                    </a:srgbClr>
                  </a:outerShdw>
                </a:effectLst>
              </a:rPr>
              <a:t>Glove Reduction Resources</a:t>
            </a:r>
          </a:p>
        </p:txBody>
      </p:sp>
      <p:sp>
        <p:nvSpPr>
          <p:cNvPr id="11" name="sketch line">
            <a:extLst>
              <a:ext uri="{FF2B5EF4-FFF2-40B4-BE49-F238E27FC236}">
                <a16:creationId xmlns:a16="http://schemas.microsoft.com/office/drawing/2014/main" id="{DA8BFD29-C795-0268-93E9-8A3DEF912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2FA0A2C-BF22-F970-970A-9669646520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79906" y="227990"/>
            <a:ext cx="2588674" cy="11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phic 1">
            <a:extLst>
              <a:ext uri="{FF2B5EF4-FFF2-40B4-BE49-F238E27FC236}">
                <a16:creationId xmlns:a16="http://schemas.microsoft.com/office/drawing/2014/main" id="{0F1CF59D-9EB2-2D57-54A1-6F4CF02C0F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0246" y="1548848"/>
            <a:ext cx="3746148" cy="4420637"/>
          </a:xfrm>
          <a:prstGeom prst="rect">
            <a:avLst/>
          </a:prstGeom>
          <a:scene3d>
            <a:camera prst="perspectiveContrastingRightFacing"/>
            <a:lightRig rig="threePt" dir="t"/>
          </a:scene3d>
          <a:sp3d>
            <a:bevelT/>
          </a:sp3d>
        </p:spPr>
      </p:pic>
      <p:pic>
        <p:nvPicPr>
          <p:cNvPr id="8" name="Picture 7">
            <a:extLst>
              <a:ext uri="{FF2B5EF4-FFF2-40B4-BE49-F238E27FC236}">
                <a16:creationId xmlns:a16="http://schemas.microsoft.com/office/drawing/2014/main" id="{F510A7DB-FD02-64B4-FDF3-C1A2AB4F7059}"/>
              </a:ext>
            </a:extLst>
          </p:cNvPr>
          <p:cNvPicPr>
            <a:picLocks noChangeAspect="1"/>
          </p:cNvPicPr>
          <p:nvPr/>
        </p:nvPicPr>
        <p:blipFill>
          <a:blip r:embed="rId5"/>
          <a:stretch>
            <a:fillRect/>
          </a:stretch>
        </p:blipFill>
        <p:spPr>
          <a:xfrm>
            <a:off x="4680555" y="1391319"/>
            <a:ext cx="2820586" cy="4182009"/>
          </a:xfrm>
          <a:prstGeom prst="rect">
            <a:avLst/>
          </a:prstGeom>
        </p:spPr>
      </p:pic>
      <p:pic>
        <p:nvPicPr>
          <p:cNvPr id="10" name="Graphic 1">
            <a:extLst>
              <a:ext uri="{FF2B5EF4-FFF2-40B4-BE49-F238E27FC236}">
                <a16:creationId xmlns:a16="http://schemas.microsoft.com/office/drawing/2014/main" id="{89BCFDE7-E3BD-0894-0C2E-CAA1030235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73194" y="1906031"/>
            <a:ext cx="3133898" cy="4526190"/>
          </a:xfrm>
          <a:prstGeom prst="rect">
            <a:avLst/>
          </a:prstGeom>
          <a:scene3d>
            <a:camera prst="perspectiveHeroicExtremeLeftFacing"/>
            <a:lightRig rig="threePt" dir="t"/>
          </a:scene3d>
          <a:sp3d>
            <a:bevelT/>
          </a:sp3d>
        </p:spPr>
      </p:pic>
      <p:pic>
        <p:nvPicPr>
          <p:cNvPr id="12" name="Picture 11">
            <a:extLst>
              <a:ext uri="{FF2B5EF4-FFF2-40B4-BE49-F238E27FC236}">
                <a16:creationId xmlns:a16="http://schemas.microsoft.com/office/drawing/2014/main" id="{C90EF58A-4A8F-11A6-1A5F-426F5BDAF691}"/>
              </a:ext>
            </a:extLst>
          </p:cNvPr>
          <p:cNvPicPr>
            <a:picLocks noChangeAspect="1"/>
          </p:cNvPicPr>
          <p:nvPr/>
        </p:nvPicPr>
        <p:blipFill>
          <a:blip r:embed="rId7"/>
          <a:stretch>
            <a:fillRect/>
          </a:stretch>
        </p:blipFill>
        <p:spPr>
          <a:xfrm>
            <a:off x="2397830" y="4323539"/>
            <a:ext cx="3859102" cy="2499577"/>
          </a:xfrm>
          <a:prstGeom prst="rect">
            <a:avLst/>
          </a:prstGeom>
        </p:spPr>
      </p:pic>
    </p:spTree>
    <p:extLst>
      <p:ext uri="{BB962C8B-B14F-4D97-AF65-F5344CB8AC3E}">
        <p14:creationId xmlns:p14="http://schemas.microsoft.com/office/powerpoint/2010/main" val="2292621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BE2871-BFEA-5E11-FEBC-1496AC36DAC4}"/>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D54A8A4-6D95-1355-4F6D-77BCE04CAC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2A153A9-4D01-ACFF-E10E-46B09A41AE63}"/>
              </a:ext>
            </a:extLst>
          </p:cNvPr>
          <p:cNvPicPr>
            <a:picLocks noChangeAspect="1"/>
          </p:cNvPicPr>
          <p:nvPr/>
        </p:nvPicPr>
        <p:blipFill>
          <a:blip r:embed="rId3"/>
          <a:stretch>
            <a:fillRect/>
          </a:stretch>
        </p:blipFill>
        <p:spPr>
          <a:xfrm>
            <a:off x="-182137" y="-1045041"/>
            <a:ext cx="9303302" cy="2798307"/>
          </a:xfrm>
          <a:prstGeom prst="rect">
            <a:avLst/>
          </a:prstGeom>
        </p:spPr>
      </p:pic>
      <p:sp>
        <p:nvSpPr>
          <p:cNvPr id="2" name="Title 1">
            <a:extLst>
              <a:ext uri="{FF2B5EF4-FFF2-40B4-BE49-F238E27FC236}">
                <a16:creationId xmlns:a16="http://schemas.microsoft.com/office/drawing/2014/main" id="{EC52AE9D-0B55-49CF-EAF9-BDE643FB5A5F}"/>
              </a:ext>
            </a:extLst>
          </p:cNvPr>
          <p:cNvSpPr>
            <a:spLocks noGrp="1"/>
          </p:cNvSpPr>
          <p:nvPr>
            <p:ph type="ctrTitle"/>
          </p:nvPr>
        </p:nvSpPr>
        <p:spPr>
          <a:xfrm>
            <a:off x="240964" y="72498"/>
            <a:ext cx="10533279" cy="1605543"/>
          </a:xfrm>
        </p:spPr>
        <p:txBody>
          <a:bodyPr anchor="ctr">
            <a:normAutofit fontScale="90000"/>
          </a:bodyPr>
          <a:lstStyle/>
          <a:p>
            <a:r>
              <a:rPr lang="en-GB" b="1" dirty="0">
                <a:effectLst>
                  <a:outerShdw blurRad="38100" dist="38100" dir="2700000" algn="tl">
                    <a:srgbClr val="000000">
                      <a:alpha val="43137"/>
                    </a:srgbClr>
                  </a:outerShdw>
                </a:effectLst>
              </a:rPr>
              <a:t>Primary Care Glove Reduction in Cornwall &amp; Isles of Scilly</a:t>
            </a:r>
          </a:p>
        </p:txBody>
      </p:sp>
      <p:sp>
        <p:nvSpPr>
          <p:cNvPr id="11" name="sketch line">
            <a:extLst>
              <a:ext uri="{FF2B5EF4-FFF2-40B4-BE49-F238E27FC236}">
                <a16:creationId xmlns:a16="http://schemas.microsoft.com/office/drawing/2014/main" id="{1113B917-DB4E-EAFB-0EF5-00BF04F5B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D1908D-463C-BF81-4E56-7550A7C76171}"/>
              </a:ext>
            </a:extLst>
          </p:cNvPr>
          <p:cNvPicPr>
            <a:picLocks noChangeAspect="1"/>
          </p:cNvPicPr>
          <p:nvPr/>
        </p:nvPicPr>
        <p:blipFill>
          <a:blip r:embed="rId4"/>
          <a:stretch>
            <a:fillRect/>
          </a:stretch>
        </p:blipFill>
        <p:spPr>
          <a:xfrm>
            <a:off x="80656" y="6007097"/>
            <a:ext cx="2282332" cy="737488"/>
          </a:xfrm>
          <a:prstGeom prst="rect">
            <a:avLst/>
          </a:prstGeom>
        </p:spPr>
      </p:pic>
      <p:pic>
        <p:nvPicPr>
          <p:cNvPr id="13" name="Picture 12">
            <a:extLst>
              <a:ext uri="{FF2B5EF4-FFF2-40B4-BE49-F238E27FC236}">
                <a16:creationId xmlns:a16="http://schemas.microsoft.com/office/drawing/2014/main" id="{1AE748C6-AD2B-0E8E-54C6-D68D2E117E64}"/>
              </a:ext>
            </a:extLst>
          </p:cNvPr>
          <p:cNvPicPr>
            <a:picLocks noChangeAspect="1"/>
          </p:cNvPicPr>
          <p:nvPr/>
        </p:nvPicPr>
        <p:blipFill>
          <a:blip r:embed="rId5"/>
          <a:stretch>
            <a:fillRect/>
          </a:stretch>
        </p:blipFill>
        <p:spPr>
          <a:xfrm>
            <a:off x="10291723" y="5516979"/>
            <a:ext cx="1900277" cy="1378633"/>
          </a:xfrm>
          <a:prstGeom prst="rect">
            <a:avLst/>
          </a:prstGeom>
        </p:spPr>
      </p:pic>
      <p:sp>
        <p:nvSpPr>
          <p:cNvPr id="4" name="TextBox 3">
            <a:extLst>
              <a:ext uri="{FF2B5EF4-FFF2-40B4-BE49-F238E27FC236}">
                <a16:creationId xmlns:a16="http://schemas.microsoft.com/office/drawing/2014/main" id="{B4EF2123-2E0B-6E12-0E8B-8137BFD9FBC3}"/>
              </a:ext>
            </a:extLst>
          </p:cNvPr>
          <p:cNvSpPr txBox="1"/>
          <p:nvPr/>
        </p:nvSpPr>
        <p:spPr>
          <a:xfrm>
            <a:off x="240964" y="1837494"/>
            <a:ext cx="11853328" cy="3785652"/>
          </a:xfrm>
          <a:prstGeom prst="rect">
            <a:avLst/>
          </a:prstGeom>
          <a:noFill/>
        </p:spPr>
        <p:txBody>
          <a:bodyPr wrap="square" rtlCol="0">
            <a:spAutoFit/>
          </a:bodyPr>
          <a:lstStyle/>
          <a:p>
            <a:pPr lvl="0"/>
            <a:r>
              <a:rPr lang="en-GB" sz="2000" b="1" dirty="0"/>
              <a:t>Questionnaire 1</a:t>
            </a:r>
            <a:r>
              <a:rPr lang="en-GB" sz="2000" dirty="0"/>
              <a:t>: Send the Glove Use Questionnaire to all staff with deadline (suggested two weeks or less). </a:t>
            </a:r>
          </a:p>
          <a:p>
            <a:r>
              <a:rPr lang="en-GB" sz="2000" dirty="0"/>
              <a:t> </a:t>
            </a:r>
          </a:p>
          <a:p>
            <a:pPr lvl="0"/>
            <a:r>
              <a:rPr lang="en-GB" sz="2000" b="1" dirty="0"/>
              <a:t>Training</a:t>
            </a:r>
            <a:r>
              <a:rPr lang="en-GB" sz="2000" dirty="0"/>
              <a:t>: Complete the Primary Care Glove Reduction Training – using the PowerPoint. </a:t>
            </a:r>
          </a:p>
          <a:p>
            <a:r>
              <a:rPr lang="en-GB" sz="2000" dirty="0"/>
              <a:t> </a:t>
            </a:r>
          </a:p>
          <a:p>
            <a:pPr lvl="0"/>
            <a:r>
              <a:rPr lang="en-GB" sz="2000" b="1" dirty="0"/>
              <a:t>Display posters</a:t>
            </a:r>
            <a:r>
              <a:rPr lang="en-GB" sz="2000" dirty="0"/>
              <a:t>: for both staff and patients. These can be edited and bespoke to your practice.</a:t>
            </a:r>
          </a:p>
          <a:p>
            <a:r>
              <a:rPr lang="en-GB" sz="2000" dirty="0"/>
              <a:t> </a:t>
            </a:r>
          </a:p>
          <a:p>
            <a:pPr lvl="0"/>
            <a:r>
              <a:rPr lang="en-GB" sz="2000" b="1" dirty="0"/>
              <a:t>Questionnaire 2</a:t>
            </a:r>
            <a:r>
              <a:rPr lang="en-GB" sz="2000" dirty="0"/>
              <a:t>: Send the Glove Use Questionnaire again to compare usage from before the training.</a:t>
            </a:r>
          </a:p>
          <a:p>
            <a:r>
              <a:rPr lang="en-GB" sz="2000" dirty="0"/>
              <a:t> </a:t>
            </a:r>
          </a:p>
          <a:p>
            <a:pPr lvl="0"/>
            <a:r>
              <a:rPr lang="en-GB" sz="2000" b="1" dirty="0"/>
              <a:t>Procurement Data</a:t>
            </a:r>
            <a:r>
              <a:rPr lang="en-GB" sz="2000" dirty="0"/>
              <a:t>: Compare orders of gloves before the training to afterwards. </a:t>
            </a:r>
          </a:p>
          <a:p>
            <a:pPr lvl="0"/>
            <a:endParaRPr lang="en-GB" sz="2000" dirty="0"/>
          </a:p>
          <a:p>
            <a:pPr lvl="0"/>
            <a:endParaRPr lang="en-GB" sz="2000" dirty="0"/>
          </a:p>
          <a:p>
            <a:pPr lvl="0"/>
            <a:r>
              <a:rPr lang="en-GB" sz="2000" dirty="0"/>
              <a:t>Email </a:t>
            </a:r>
            <a:r>
              <a:rPr lang="en-GB" sz="2000" u="sng" dirty="0">
                <a:solidFill>
                  <a:schemeClr val="accent1"/>
                </a:solidFill>
              </a:rPr>
              <a:t>annettee@volunteercornwall.org.uk </a:t>
            </a:r>
            <a:r>
              <a:rPr lang="en-GB" sz="2000" dirty="0"/>
              <a:t>for more info and resources.</a:t>
            </a:r>
          </a:p>
        </p:txBody>
      </p:sp>
      <p:pic>
        <p:nvPicPr>
          <p:cNvPr id="5" name="Picture 4">
            <a:extLst>
              <a:ext uri="{FF2B5EF4-FFF2-40B4-BE49-F238E27FC236}">
                <a16:creationId xmlns:a16="http://schemas.microsoft.com/office/drawing/2014/main" id="{A3EB422E-B639-7989-1A12-03754F1A0DB8}"/>
              </a:ext>
            </a:extLst>
          </p:cNvPr>
          <p:cNvPicPr>
            <a:picLocks noChangeAspect="1"/>
          </p:cNvPicPr>
          <p:nvPr/>
        </p:nvPicPr>
        <p:blipFill>
          <a:blip r:embed="rId6"/>
          <a:stretch>
            <a:fillRect/>
          </a:stretch>
        </p:blipFill>
        <p:spPr>
          <a:xfrm>
            <a:off x="9936121" y="103328"/>
            <a:ext cx="2158171" cy="1298561"/>
          </a:xfrm>
          <a:prstGeom prst="rect">
            <a:avLst/>
          </a:prstGeom>
        </p:spPr>
      </p:pic>
    </p:spTree>
    <p:extLst>
      <p:ext uri="{BB962C8B-B14F-4D97-AF65-F5344CB8AC3E}">
        <p14:creationId xmlns:p14="http://schemas.microsoft.com/office/powerpoint/2010/main" val="62045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ea617ff-6e4d-413c-80da-f5c0ee249444" xsi:nil="true"/>
    <lcf76f155ced4ddcb4097134ff3c332f xmlns="1942bcc8-db1a-4387-ab36-bec192a20f3b">
      <Terms xmlns="http://schemas.microsoft.com/office/infopath/2007/PartnerControls"/>
    </lcf76f155ced4ddcb4097134ff3c332f>
    <SharedWithUsers xmlns="3ea617ff-6e4d-413c-80da-f5c0ee249444">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1835BC2903D8449D815784513023DE" ma:contentTypeVersion="15" ma:contentTypeDescription="Create a new document." ma:contentTypeScope="" ma:versionID="d2009051a1e7e4df34cc1e11d4ae3732">
  <xsd:schema xmlns:xsd="http://www.w3.org/2001/XMLSchema" xmlns:xs="http://www.w3.org/2001/XMLSchema" xmlns:p="http://schemas.microsoft.com/office/2006/metadata/properties" xmlns:ns2="1942bcc8-db1a-4387-ab36-bec192a20f3b" xmlns:ns3="3ea617ff-6e4d-413c-80da-f5c0ee249444" targetNamespace="http://schemas.microsoft.com/office/2006/metadata/properties" ma:root="true" ma:fieldsID="19761fb8d367473441b928e1025a7a60" ns2:_="" ns3:_="">
    <xsd:import namespace="1942bcc8-db1a-4387-ab36-bec192a20f3b"/>
    <xsd:import namespace="3ea617ff-6e4d-413c-80da-f5c0ee2494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42bcc8-db1a-4387-ab36-bec192a20f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f5c82f2-eede-4471-a47e-07f33cc4b9a4"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ea617ff-6e4d-413c-80da-f5c0ee24944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75ecf0-b035-4d8d-bf45-fca660c4bb84}" ma:internalName="TaxCatchAll" ma:showField="CatchAllData" ma:web="3ea617ff-6e4d-413c-80da-f5c0ee2494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AE4799-4D38-412A-A1B6-967BFA3C374A}">
  <ds:schemaRefs>
    <ds:schemaRef ds:uri="http://schemas.microsoft.com/office/2006/documentManagement/types"/>
    <ds:schemaRef ds:uri="http://schemas.microsoft.com/office/infopath/2007/PartnerControls"/>
    <ds:schemaRef ds:uri="http://schemas.microsoft.com/office/2006/metadata/properties"/>
    <ds:schemaRef ds:uri="http://www.w3.org/XML/1998/namespace"/>
    <ds:schemaRef ds:uri="http://purl.org/dc/elements/1.1/"/>
    <ds:schemaRef ds:uri="http://purl.org/dc/terms/"/>
    <ds:schemaRef ds:uri="http://purl.org/dc/dcmitype/"/>
    <ds:schemaRef ds:uri="http://schemas.openxmlformats.org/package/2006/metadata/core-properties"/>
    <ds:schemaRef ds:uri="3a0f938a-9856-4e0b-93b7-776b5eba1752"/>
    <ds:schemaRef ds:uri="998d44a5-fe42-49ae-80dd-8466ad4e1310"/>
    <ds:schemaRef ds:uri="3ea617ff-6e4d-413c-80da-f5c0ee249444"/>
    <ds:schemaRef ds:uri="1942bcc8-db1a-4387-ab36-bec192a20f3b"/>
  </ds:schemaRefs>
</ds:datastoreItem>
</file>

<file path=customXml/itemProps2.xml><?xml version="1.0" encoding="utf-8"?>
<ds:datastoreItem xmlns:ds="http://schemas.openxmlformats.org/officeDocument/2006/customXml" ds:itemID="{38F3FB26-6772-416E-9F3C-B35C5EAF3BC8}">
  <ds:schemaRefs>
    <ds:schemaRef ds:uri="http://schemas.microsoft.com/sharepoint/v3/contenttype/forms"/>
  </ds:schemaRefs>
</ds:datastoreItem>
</file>

<file path=customXml/itemProps3.xml><?xml version="1.0" encoding="utf-8"?>
<ds:datastoreItem xmlns:ds="http://schemas.openxmlformats.org/officeDocument/2006/customXml" ds:itemID="{992DDB41-13C6-48BF-80CE-9A933D035B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42bcc8-db1a-4387-ab36-bec192a20f3b"/>
    <ds:schemaRef ds:uri="3ea617ff-6e4d-413c-80da-f5c0ee2494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2407</TotalTime>
  <Words>1362</Words>
  <Application>Microsoft Office PowerPoint</Application>
  <PresentationFormat>Widescreen</PresentationFormat>
  <Paragraphs>157</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Roboto</vt:lpstr>
      <vt:lpstr>Times New Roman</vt:lpstr>
      <vt:lpstr>Office Theme</vt:lpstr>
      <vt:lpstr>PowerPoint Presentation</vt:lpstr>
      <vt:lpstr>Gloves Reduction: the story so far</vt:lpstr>
      <vt:lpstr>Why look at glove use now?</vt:lpstr>
      <vt:lpstr>Glove Reduction in Primary Care</vt:lpstr>
      <vt:lpstr>Pilot Process</vt:lpstr>
      <vt:lpstr>Pilot Results (in N&amp;W)</vt:lpstr>
      <vt:lpstr>Changing Perceptions</vt:lpstr>
      <vt:lpstr>Glove Reduction Resources</vt:lpstr>
      <vt:lpstr>Primary Care Glove Reduction in Cornwall &amp; Isles of Scilly</vt:lpstr>
      <vt:lpstr>Primary Care Glove Reduction in Cornwall &amp; Isles of Scilly</vt:lpstr>
      <vt:lpstr>Glove use reduction is in the Top Ten Easy Wins list from NHSE:</vt:lpstr>
      <vt:lpstr>Waste &amp; Recycling Resources</vt:lpstr>
      <vt:lpstr>Blister Pack Recycling</vt:lpstr>
      <vt:lpstr>Blister Pack Recycling</vt:lpstr>
      <vt:lpstr>Blister Pack Recycling</vt:lpstr>
      <vt:lpstr>Future meetings?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Climate Resilience Programme?</dc:title>
  <dc:creator>Emily O'Reilly</dc:creator>
  <cp:lastModifiedBy>Annette Eatock</cp:lastModifiedBy>
  <cp:revision>14</cp:revision>
  <dcterms:created xsi:type="dcterms:W3CDTF">2023-07-03T10:06:11Z</dcterms:created>
  <dcterms:modified xsi:type="dcterms:W3CDTF">2026-07-30T07:59:21Z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0x0101000D1835BC2903D8449D815784513023DE</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